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heme/theme2.xml" ContentType="application/vnd.openxmlformats-officedocument.theme+xml"/>
  <Override PartName="/ppt/tags/tag46.xml" ContentType="application/vnd.openxmlformats-officedocument.presentationml.tags+xml"/>
  <Override PartName="/ppt/notesSlides/notesSlide1.xml" ContentType="application/vnd.openxmlformats-officedocument.presentationml.notesSlide+xml"/>
  <Override PartName="/ppt/tags/tag47.xml" ContentType="application/vnd.openxmlformats-officedocument.presentationml.tags+xml"/>
  <Override PartName="/ppt/notesSlides/notesSlide2.xml" ContentType="application/vnd.openxmlformats-officedocument.presentationml.notesSlide+xml"/>
  <Override PartName="/ppt/tags/tag48.xml" ContentType="application/vnd.openxmlformats-officedocument.presentationml.tags+xml"/>
  <Override PartName="/ppt/notesSlides/notesSlide3.xml" ContentType="application/vnd.openxmlformats-officedocument.presentationml.notesSlide+xml"/>
  <Override PartName="/ppt/tags/tag49.xml" ContentType="application/vnd.openxmlformats-officedocument.presentationml.tags+xml"/>
  <Override PartName="/ppt/notesSlides/notesSlide4.xml" ContentType="application/vnd.openxmlformats-officedocument.presentationml.notesSlide+xml"/>
  <Override PartName="/ppt/tags/tag50.xml" ContentType="application/vnd.openxmlformats-officedocument.presentationml.tags+xml"/>
  <Override PartName="/ppt/notesSlides/notesSlide5.xml" ContentType="application/vnd.openxmlformats-officedocument.presentationml.notesSlide+xml"/>
  <Override PartName="/ppt/tags/tag51.xml" ContentType="application/vnd.openxmlformats-officedocument.presentationml.tags+xml"/>
  <Override PartName="/ppt/notesSlides/notesSlide6.xml" ContentType="application/vnd.openxmlformats-officedocument.presentationml.notesSlide+xml"/>
  <Override PartName="/ppt/tags/tag52.xml" ContentType="application/vnd.openxmlformats-officedocument.presentationml.tags+xml"/>
  <Override PartName="/ppt/notesSlides/notesSlide7.xml" ContentType="application/vnd.openxmlformats-officedocument.presentationml.notesSlide+xml"/>
  <Override PartName="/ppt/tags/tag53.xml" ContentType="application/vnd.openxmlformats-officedocument.presentationml.tags+xml"/>
  <Override PartName="/ppt/notesSlides/notesSlide8.xml" ContentType="application/vnd.openxmlformats-officedocument.presentationml.notesSlide+xml"/>
  <Override PartName="/ppt/tags/tag54.xml" ContentType="application/vnd.openxmlformats-officedocument.presentationml.tags+xml"/>
  <Override PartName="/ppt/notesSlides/notesSlide9.xml" ContentType="application/vnd.openxmlformats-officedocument.presentationml.notesSlide+xml"/>
  <Override PartName="/ppt/tags/tag55.xml" ContentType="application/vnd.openxmlformats-officedocument.presentationml.tags+xml"/>
  <Override PartName="/ppt/notesSlides/notesSlide10.xml" ContentType="application/vnd.openxmlformats-officedocument.presentationml.notesSlide+xml"/>
  <Override PartName="/ppt/tags/tag56.xml" ContentType="application/vnd.openxmlformats-officedocument.presentationml.tags+xml"/>
  <Override PartName="/ppt/notesSlides/notesSlide11.xml" ContentType="application/vnd.openxmlformats-officedocument.presentationml.notesSlide+xml"/>
  <Override PartName="/ppt/tags/tag57.xml" ContentType="application/vnd.openxmlformats-officedocument.presentationml.tags+xml"/>
  <Override PartName="/ppt/notesSlides/notesSlide12.xml" ContentType="application/vnd.openxmlformats-officedocument.presentationml.notesSlide+xml"/>
  <Override PartName="/ppt/tags/tag58.xml" ContentType="application/vnd.openxmlformats-officedocument.presentationml.tags+xml"/>
  <Override PartName="/ppt/notesSlides/notesSlide13.xml" ContentType="application/vnd.openxmlformats-officedocument.presentationml.notesSlide+xml"/>
  <Override PartName="/ppt/tags/tag59.xml" ContentType="application/vnd.openxmlformats-officedocument.presentationml.tags+xml"/>
  <Override PartName="/ppt/notesSlides/notesSlide14.xml" ContentType="application/vnd.openxmlformats-officedocument.presentationml.notesSlide+xml"/>
  <Override PartName="/ppt/tags/tag60.xml" ContentType="application/vnd.openxmlformats-officedocument.presentationml.tags+xml"/>
  <Override PartName="/ppt/notesSlides/notesSlide15.xml" ContentType="application/vnd.openxmlformats-officedocument.presentationml.notesSlide+xml"/>
  <Override PartName="/ppt/tags/tag61.xml" ContentType="application/vnd.openxmlformats-officedocument.presentationml.tags+xml"/>
  <Override PartName="/ppt/notesSlides/notesSlide16.xml" ContentType="application/vnd.openxmlformats-officedocument.presentationml.notesSlide+xml"/>
  <Override PartName="/ppt/tags/tag62.xml" ContentType="application/vnd.openxmlformats-officedocument.presentationml.tags+xml"/>
  <Override PartName="/ppt/notesSlides/notesSlide17.xml" ContentType="application/vnd.openxmlformats-officedocument.presentationml.notesSlide+xml"/>
  <Override PartName="/ppt/tags/tag63.xml" ContentType="application/vnd.openxmlformats-officedocument.presentationml.tags+xml"/>
  <Override PartName="/ppt/notesSlides/notesSlide18.xml" ContentType="application/vnd.openxmlformats-officedocument.presentationml.notesSlide+xml"/>
  <Override PartName="/ppt/tags/tag64.xml" ContentType="application/vnd.openxmlformats-officedocument.presentationml.tags+xml"/>
  <Override PartName="/ppt/notesSlides/notesSlide19.xml" ContentType="application/vnd.openxmlformats-officedocument.presentationml.notesSlide+xml"/>
  <Override PartName="/ppt/tags/tag65.xml" ContentType="application/vnd.openxmlformats-officedocument.presentationml.tags+xml"/>
  <Override PartName="/ppt/notesSlides/notesSlide20.xml" ContentType="application/vnd.openxmlformats-officedocument.presentationml.notesSlide+xml"/>
  <Override PartName="/ppt/tags/tag66.xml" ContentType="application/vnd.openxmlformats-officedocument.presentationml.tags+xml"/>
  <Override PartName="/ppt/notesSlides/notesSlide21.xml" ContentType="application/vnd.openxmlformats-officedocument.presentationml.notesSlide+xml"/>
  <Override PartName="/ppt/tags/tag67.xml" ContentType="application/vnd.openxmlformats-officedocument.presentationml.tags+xml"/>
  <Override PartName="/ppt/notesSlides/notesSlide22.xml" ContentType="application/vnd.openxmlformats-officedocument.presentationml.notesSlide+xml"/>
  <Override PartName="/ppt/tags/tag68.xml" ContentType="application/vnd.openxmlformats-officedocument.presentationml.tags+xml"/>
  <Override PartName="/ppt/notesSlides/notesSlide23.xml" ContentType="application/vnd.openxmlformats-officedocument.presentationml.notesSlide+xml"/>
  <Override PartName="/ppt/tags/tag69.xml" ContentType="application/vnd.openxmlformats-officedocument.presentationml.tags+xml"/>
  <Override PartName="/ppt/notesSlides/notesSlide24.xml" ContentType="application/vnd.openxmlformats-officedocument.presentationml.notesSlide+xml"/>
  <Override PartName="/ppt/tags/tag70.xml" ContentType="application/vnd.openxmlformats-officedocument.presentationml.tags+xml"/>
  <Override PartName="/ppt/notesSlides/notesSlide25.xml" ContentType="application/vnd.openxmlformats-officedocument.presentationml.notesSlide+xml"/>
  <Override PartName="/ppt/tags/tag71.xml" ContentType="application/vnd.openxmlformats-officedocument.presentationml.tags+xml"/>
  <Override PartName="/ppt/notesSlides/notesSlide26.xml" ContentType="application/vnd.openxmlformats-officedocument.presentationml.notesSlide+xml"/>
  <Override PartName="/ppt/tags/tag72.xml" ContentType="application/vnd.openxmlformats-officedocument.presentationml.tags+xml"/>
  <Override PartName="/ppt/notesSlides/notesSlide27.xml" ContentType="application/vnd.openxmlformats-officedocument.presentationml.notesSlide+xml"/>
  <Override PartName="/ppt/tags/tag73.xml" ContentType="application/vnd.openxmlformats-officedocument.presentationml.tags+xml"/>
  <Override PartName="/ppt/notesSlides/notesSlide28.xml" ContentType="application/vnd.openxmlformats-officedocument.presentationml.notesSlide+xml"/>
  <Override PartName="/ppt/tags/tag74.xml" ContentType="application/vnd.openxmlformats-officedocument.presentationml.tags+xml"/>
  <Override PartName="/ppt/notesSlides/notesSlide29.xml" ContentType="application/vnd.openxmlformats-officedocument.presentationml.notesSlide+xml"/>
  <Override PartName="/ppt/tags/tag75.xml" ContentType="application/vnd.openxmlformats-officedocument.presentationml.tags+xml"/>
  <Override PartName="/ppt/notesSlides/notesSlide30.xml" ContentType="application/vnd.openxmlformats-officedocument.presentationml.notesSlide+xml"/>
  <Override PartName="/ppt/tags/tag76.xml" ContentType="application/vnd.openxmlformats-officedocument.presentationml.tags+xml"/>
  <Override PartName="/ppt/notesSlides/notesSlide31.xml" ContentType="application/vnd.openxmlformats-officedocument.presentationml.notesSlide+xml"/>
  <Override PartName="/ppt/tags/tag77.xml" ContentType="application/vnd.openxmlformats-officedocument.presentationml.tags+xml"/>
  <Override PartName="/ppt/notesSlides/notesSlide32.xml" ContentType="application/vnd.openxmlformats-officedocument.presentationml.notesSlide+xml"/>
  <Override PartName="/ppt/tags/tag78.xml" ContentType="application/vnd.openxmlformats-officedocument.presentationml.tags+xml"/>
  <Override PartName="/ppt/notesSlides/notesSlide33.xml" ContentType="application/vnd.openxmlformats-officedocument.presentationml.notesSlide+xml"/>
  <Override PartName="/ppt/tags/tag79.xml" ContentType="application/vnd.openxmlformats-officedocument.presentationml.tags+xml"/>
  <Override PartName="/ppt/notesSlides/notesSlide34.xml" ContentType="application/vnd.openxmlformats-officedocument.presentationml.notesSlide+xml"/>
  <Override PartName="/ppt/tags/tag80.xml" ContentType="application/vnd.openxmlformats-officedocument.presentationml.tags+xml"/>
  <Override PartName="/ppt/notesSlides/notesSlide35.xml" ContentType="application/vnd.openxmlformats-officedocument.presentationml.notesSlide+xml"/>
  <Override PartName="/ppt/tags/tag81.xml" ContentType="application/vnd.openxmlformats-officedocument.presentationml.tags+xml"/>
  <Override PartName="/ppt/notesSlides/notesSlide36.xml" ContentType="application/vnd.openxmlformats-officedocument.presentationml.notesSlide+xml"/>
  <Override PartName="/ppt/tags/tag82.xml" ContentType="application/vnd.openxmlformats-officedocument.presentationml.tags+xml"/>
  <Override PartName="/ppt/notesSlides/notesSlide37.xml" ContentType="application/vnd.openxmlformats-officedocument.presentationml.notesSlide+xml"/>
  <Override PartName="/ppt/tags/tag83.xml" ContentType="application/vnd.openxmlformats-officedocument.presentationml.tags+xml"/>
  <Override PartName="/ppt/notesSlides/notesSlide38.xml" ContentType="application/vnd.openxmlformats-officedocument.presentationml.notesSlide+xml"/>
  <Override PartName="/ppt/tags/tag84.xml" ContentType="application/vnd.openxmlformats-officedocument.presentationml.tags+xml"/>
  <Override PartName="/ppt/notesSlides/notesSlide39.xml" ContentType="application/vnd.openxmlformats-officedocument.presentationml.notesSlide+xml"/>
  <Override PartName="/ppt/tags/tag85.xml" ContentType="application/vnd.openxmlformats-officedocument.presentationml.tags+xml"/>
  <Override PartName="/ppt/notesSlides/notesSlide40.xml" ContentType="application/vnd.openxmlformats-officedocument.presentationml.notesSlide+xml"/>
  <Override PartName="/ppt/tags/tag86.xml" ContentType="application/vnd.openxmlformats-officedocument.presentationml.tags+xml"/>
  <Override PartName="/ppt/notesSlides/notesSlide41.xml" ContentType="application/vnd.openxmlformats-officedocument.presentationml.notesSlide+xml"/>
  <Override PartName="/ppt/tags/tag87.xml" ContentType="application/vnd.openxmlformats-officedocument.presentationml.tags+xml"/>
  <Override PartName="/ppt/notesSlides/notesSlide42.xml" ContentType="application/vnd.openxmlformats-officedocument.presentationml.notesSlide+xml"/>
  <Override PartName="/ppt/tags/tag88.xml" ContentType="application/vnd.openxmlformats-officedocument.presentationml.tags+xml"/>
  <Override PartName="/ppt/notesSlides/notesSlide43.xml" ContentType="application/vnd.openxmlformats-officedocument.presentationml.notesSlide+xml"/>
  <Override PartName="/ppt/tags/tag89.xml" ContentType="application/vnd.openxmlformats-officedocument.presentationml.tags+xml"/>
  <Override PartName="/ppt/notesSlides/notesSlide44.xml" ContentType="application/vnd.openxmlformats-officedocument.presentationml.notesSlide+xml"/>
  <Override PartName="/ppt/tags/tag90.xml" ContentType="application/vnd.openxmlformats-officedocument.presentationml.tags+xml"/>
  <Override PartName="/ppt/notesSlides/notesSlide45.xml" ContentType="application/vnd.openxmlformats-officedocument.presentationml.notesSlide+xml"/>
  <Override PartName="/ppt/tags/tag91.xml" ContentType="application/vnd.openxmlformats-officedocument.presentationml.tags+xml"/>
  <Override PartName="/ppt/notesSlides/notesSlide46.xml" ContentType="application/vnd.openxmlformats-officedocument.presentationml.notesSlide+xml"/>
  <Override PartName="/ppt/tags/tag92.xml" ContentType="application/vnd.openxmlformats-officedocument.presentationml.tags+xml"/>
  <Override PartName="/ppt/notesSlides/notesSlide47.xml" ContentType="application/vnd.openxmlformats-officedocument.presentationml.notesSlide+xml"/>
  <Override PartName="/ppt/tags/tag93.xml" ContentType="application/vnd.openxmlformats-officedocument.presentationml.tags+xml"/>
  <Override PartName="/ppt/notesSlides/notesSlide48.xml" ContentType="application/vnd.openxmlformats-officedocument.presentationml.notesSlide+xml"/>
  <Override PartName="/ppt/tags/tag94.xml" ContentType="application/vnd.openxmlformats-officedocument.presentationml.tags+xml"/>
  <Override PartName="/ppt/notesSlides/notesSlide49.xml" ContentType="application/vnd.openxmlformats-officedocument.presentationml.notesSlide+xml"/>
  <Override PartName="/ppt/tags/tag95.xml" ContentType="application/vnd.openxmlformats-officedocument.presentationml.tags+xml"/>
  <Override PartName="/ppt/notesSlides/notesSlide50.xml" ContentType="application/vnd.openxmlformats-officedocument.presentationml.notesSlide+xml"/>
  <Override PartName="/ppt/tags/tag96.xml" ContentType="application/vnd.openxmlformats-officedocument.presentationml.tags+xml"/>
  <Override PartName="/ppt/notesSlides/notesSlide51.xml" ContentType="application/vnd.openxmlformats-officedocument.presentationml.notesSlide+xml"/>
  <Override PartName="/ppt/tags/tag97.xml" ContentType="application/vnd.openxmlformats-officedocument.presentationml.tags+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4"/>
  </p:notesMasterIdLst>
  <p:sldIdLst>
    <p:sldId id="257" r:id="rId2"/>
    <p:sldId id="292" r:id="rId3"/>
    <p:sldId id="289" r:id="rId4"/>
    <p:sldId id="288" r:id="rId5"/>
    <p:sldId id="329" r:id="rId6"/>
    <p:sldId id="316" r:id="rId7"/>
    <p:sldId id="319" r:id="rId8"/>
    <p:sldId id="348" r:id="rId9"/>
    <p:sldId id="342" r:id="rId10"/>
    <p:sldId id="514" r:id="rId11"/>
    <p:sldId id="322" r:id="rId12"/>
    <p:sldId id="349" r:id="rId13"/>
    <p:sldId id="350" r:id="rId14"/>
    <p:sldId id="351" r:id="rId15"/>
    <p:sldId id="296" r:id="rId16"/>
    <p:sldId id="341" r:id="rId17"/>
    <p:sldId id="360" r:id="rId18"/>
    <p:sldId id="353" r:id="rId19"/>
    <p:sldId id="354" r:id="rId20"/>
    <p:sldId id="333" r:id="rId21"/>
    <p:sldId id="373" r:id="rId22"/>
    <p:sldId id="372" r:id="rId23"/>
    <p:sldId id="356" r:id="rId24"/>
    <p:sldId id="357" r:id="rId25"/>
    <p:sldId id="358" r:id="rId26"/>
    <p:sldId id="359" r:id="rId27"/>
    <p:sldId id="370" r:id="rId28"/>
    <p:sldId id="330" r:id="rId29"/>
    <p:sldId id="364" r:id="rId30"/>
    <p:sldId id="363" r:id="rId31"/>
    <p:sldId id="366" r:id="rId32"/>
    <p:sldId id="374" r:id="rId33"/>
    <p:sldId id="376" r:id="rId34"/>
    <p:sldId id="367" r:id="rId35"/>
    <p:sldId id="362" r:id="rId36"/>
    <p:sldId id="369" r:id="rId37"/>
    <p:sldId id="495" r:id="rId38"/>
    <p:sldId id="512" r:id="rId39"/>
    <p:sldId id="513" r:id="rId40"/>
    <p:sldId id="365" r:id="rId41"/>
    <p:sldId id="371" r:id="rId42"/>
    <p:sldId id="304" r:id="rId43"/>
    <p:sldId id="293" r:id="rId44"/>
    <p:sldId id="294" r:id="rId45"/>
    <p:sldId id="299" r:id="rId46"/>
    <p:sldId id="473" r:id="rId47"/>
    <p:sldId id="471" r:id="rId48"/>
    <p:sldId id="474" r:id="rId49"/>
    <p:sldId id="315" r:id="rId50"/>
    <p:sldId id="375" r:id="rId51"/>
    <p:sldId id="515" r:id="rId52"/>
    <p:sldId id="516" r:id="rId53"/>
  </p:sldIdLst>
  <p:sldSz cx="12192000" cy="6858000"/>
  <p:notesSz cx="6858000" cy="9144000"/>
  <p:custDataLst>
    <p:tags r:id="rId55"/>
  </p:custDataLst>
  <p:defaultTextStyle>
    <a:defPPr>
      <a:defRPr lang="en-US"/>
    </a:defPPr>
    <a:lvl1pPr marL="0" algn="l" defTabSz="228600" rtl="0" eaLnBrk="1" latinLnBrk="0" hangingPunct="1">
      <a:defRPr sz="1800" kern="1200">
        <a:solidFill>
          <a:schemeClr val="tx1"/>
        </a:solidFill>
        <a:latin typeface="+mn-lt"/>
        <a:ea typeface="+mn-ea"/>
        <a:cs typeface="+mn-cs"/>
      </a:defRPr>
    </a:lvl1pPr>
    <a:lvl2pPr marL="228600" algn="l" defTabSz="228600" rtl="0" eaLnBrk="1" latinLnBrk="0" hangingPunct="1">
      <a:defRPr sz="1800" kern="1200">
        <a:solidFill>
          <a:schemeClr val="tx1"/>
        </a:solidFill>
        <a:latin typeface="+mn-lt"/>
        <a:ea typeface="+mn-ea"/>
        <a:cs typeface="+mn-cs"/>
      </a:defRPr>
    </a:lvl2pPr>
    <a:lvl3pPr marL="457200" algn="l" defTabSz="228600" rtl="0" eaLnBrk="1" latinLnBrk="0" hangingPunct="1">
      <a:defRPr sz="1800" kern="1200">
        <a:solidFill>
          <a:schemeClr val="tx1"/>
        </a:solidFill>
        <a:latin typeface="+mn-lt"/>
        <a:ea typeface="+mn-ea"/>
        <a:cs typeface="+mn-cs"/>
      </a:defRPr>
    </a:lvl3pPr>
    <a:lvl4pPr marL="685800" algn="l" defTabSz="228600" rtl="0" eaLnBrk="1" latinLnBrk="0" hangingPunct="1">
      <a:defRPr sz="1800" kern="1200">
        <a:solidFill>
          <a:schemeClr val="tx1"/>
        </a:solidFill>
        <a:latin typeface="+mn-lt"/>
        <a:ea typeface="+mn-ea"/>
        <a:cs typeface="+mn-cs"/>
      </a:defRPr>
    </a:lvl4pPr>
    <a:lvl5pPr marL="914400" algn="l" defTabSz="228600" rtl="0" eaLnBrk="1" latinLnBrk="0" hangingPunct="1">
      <a:defRPr sz="1800" kern="1200">
        <a:solidFill>
          <a:schemeClr val="tx1"/>
        </a:solidFill>
        <a:latin typeface="+mn-lt"/>
        <a:ea typeface="+mn-ea"/>
        <a:cs typeface="+mn-cs"/>
      </a:defRPr>
    </a:lvl5pPr>
    <a:lvl6pPr marL="1143000" algn="l" defTabSz="228600" rtl="0" eaLnBrk="1" latinLnBrk="0" hangingPunct="1">
      <a:defRPr sz="1800" kern="1200">
        <a:solidFill>
          <a:schemeClr val="tx1"/>
        </a:solidFill>
        <a:latin typeface="+mn-lt"/>
        <a:ea typeface="+mn-ea"/>
        <a:cs typeface="+mn-cs"/>
      </a:defRPr>
    </a:lvl6pPr>
    <a:lvl7pPr marL="1371600" algn="l" defTabSz="228600" rtl="0" eaLnBrk="1" latinLnBrk="0" hangingPunct="1">
      <a:defRPr sz="1800" kern="1200">
        <a:solidFill>
          <a:schemeClr val="tx1"/>
        </a:solidFill>
        <a:latin typeface="+mn-lt"/>
        <a:ea typeface="+mn-ea"/>
        <a:cs typeface="+mn-cs"/>
      </a:defRPr>
    </a:lvl7pPr>
    <a:lvl8pPr marL="1600200" algn="l" defTabSz="228600" rtl="0" eaLnBrk="1" latinLnBrk="0" hangingPunct="1">
      <a:defRPr sz="1800" kern="1200">
        <a:solidFill>
          <a:schemeClr val="tx1"/>
        </a:solidFill>
        <a:latin typeface="+mn-lt"/>
        <a:ea typeface="+mn-ea"/>
        <a:cs typeface="+mn-cs"/>
      </a:defRPr>
    </a:lvl8pPr>
    <a:lvl9pPr marL="1828800" algn="l" defTabSz="2286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3: The Elements of Data" id="{4A116EAD-7C56-4F84-AAAD-CDB94B553179}">
          <p14:sldIdLst>
            <p14:sldId id="257"/>
          </p14:sldIdLst>
        </p14:section>
        <p14:section name="Introduction" id="{6328BC01-2A3B-4DCF-A696-28DCEB8C69A5}">
          <p14:sldIdLst>
            <p14:sldId id="292"/>
            <p14:sldId id="289"/>
            <p14:sldId id="288"/>
            <p14:sldId id="329"/>
          </p14:sldIdLst>
        </p14:section>
        <p14:section name="The five Vs of data" id="{6273311C-6465-47CE-90B4-93DE1F3BB3A7}">
          <p14:sldIdLst>
            <p14:sldId id="316"/>
            <p14:sldId id="319"/>
            <p14:sldId id="348"/>
          </p14:sldIdLst>
        </p14:section>
        <p14:section name="Volume and velocity" id="{C96BEF7A-B2D9-4D6A-9FA4-9B4C5F479520}">
          <p14:sldIdLst>
            <p14:sldId id="342"/>
            <p14:sldId id="514"/>
            <p14:sldId id="322"/>
            <p14:sldId id="349"/>
            <p14:sldId id="350"/>
            <p14:sldId id="351"/>
            <p14:sldId id="296"/>
          </p14:sldIdLst>
        </p14:section>
        <p14:section name="Variety – data types" id="{84E7BE73-A027-4F46-AB41-C8924EE55986}">
          <p14:sldIdLst>
            <p14:sldId id="341"/>
            <p14:sldId id="360"/>
            <p14:sldId id="353"/>
            <p14:sldId id="354"/>
            <p14:sldId id="333"/>
            <p14:sldId id="373"/>
          </p14:sldIdLst>
        </p14:section>
        <p14:section name="Variety – data sources" id="{1A05BF6E-C0CD-45EE-BE8D-080D3ECEB656}">
          <p14:sldIdLst>
            <p14:sldId id="372"/>
            <p14:sldId id="356"/>
            <p14:sldId id="357"/>
            <p14:sldId id="358"/>
            <p14:sldId id="359"/>
            <p14:sldId id="370"/>
          </p14:sldIdLst>
        </p14:section>
        <p14:section name="Veracity and value" id="{79AA4F7D-E671-44E4-A4F5-F06838475307}">
          <p14:sldIdLst>
            <p14:sldId id="330"/>
            <p14:sldId id="364"/>
            <p14:sldId id="363"/>
            <p14:sldId id="366"/>
            <p14:sldId id="374"/>
          </p14:sldIdLst>
        </p14:section>
        <p14:section name="Activities to improve veracity and value" id="{6CD9825B-6077-4515-B573-B63921FA7286}">
          <p14:sldIdLst>
            <p14:sldId id="376"/>
            <p14:sldId id="367"/>
            <p14:sldId id="362"/>
            <p14:sldId id="369"/>
            <p14:sldId id="495"/>
            <p14:sldId id="512"/>
            <p14:sldId id="513"/>
            <p14:sldId id="365"/>
            <p14:sldId id="371"/>
          </p14:sldIdLst>
        </p14:section>
        <p14:section name="Activity" id="{7E3E8A4B-269B-40CD-A366-BF9F78CAC397}">
          <p14:sldIdLst>
            <p14:sldId id="304"/>
          </p14:sldIdLst>
        </p14:section>
        <p14:section name="Modue wrap-up" id="{F88AC3D2-1F3F-4D5B-8564-3F5E8F1CBEE4}">
          <p14:sldIdLst>
            <p14:sldId id="293"/>
            <p14:sldId id="294"/>
            <p14:sldId id="299"/>
            <p14:sldId id="473"/>
            <p14:sldId id="471"/>
            <p14:sldId id="474"/>
            <p14:sldId id="315"/>
          </p14:sldIdLst>
        </p14:section>
        <p14:section name="M03 Source graphics" id="{A45DB6CC-A5FF-49BA-9225-0348E1F00882}">
          <p14:sldIdLst>
            <p14:sldId id="375"/>
            <p14:sldId id="515"/>
            <p14:sldId id="51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swani, Monisha" initials="DM" lastIdx="17" clrIdx="0">
    <p:extLst>
      <p:ext uri="{19B8F6BF-5375-455C-9EA6-DF929625EA0E}">
        <p15:presenceInfo xmlns:p15="http://schemas.microsoft.com/office/powerpoint/2012/main" userId="S-1-5-21-1407069837-2091007605-538272213-41758195" providerId="AD"/>
      </p:ext>
    </p:extLst>
  </p:cmAuthor>
  <p:cmAuthor id="2" name="Raymond, Patty" initials="RP" lastIdx="54" clrIdx="1">
    <p:extLst>
      <p:ext uri="{19B8F6BF-5375-455C-9EA6-DF929625EA0E}">
        <p15:presenceInfo xmlns:p15="http://schemas.microsoft.com/office/powerpoint/2012/main" userId="S-1-5-21-1407069837-2091007605-538272213-29355854" providerId="AD"/>
      </p:ext>
    </p:extLst>
  </p:cmAuthor>
  <p:cmAuthor id="3" name="Stading, Katrina" initials="SK" lastIdx="43" clrIdx="2">
    <p:extLst>
      <p:ext uri="{19B8F6BF-5375-455C-9EA6-DF929625EA0E}">
        <p15:presenceInfo xmlns:p15="http://schemas.microsoft.com/office/powerpoint/2012/main" userId="S-1-5-21-1407069837-2091007605-538272213-3181350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34" autoAdjust="0"/>
    <p:restoredTop sz="63216" autoAdjust="0"/>
  </p:normalViewPr>
  <p:slideViewPr>
    <p:cSldViewPr snapToGrid="0">
      <p:cViewPr varScale="1">
        <p:scale>
          <a:sx n="79" d="100"/>
          <a:sy n="79" d="100"/>
        </p:scale>
        <p:origin x="1810" y="62"/>
      </p:cViewPr>
      <p:guideLst/>
    </p:cSldViewPr>
  </p:slideViewPr>
  <p:notesTextViewPr>
    <p:cViewPr>
      <p:scale>
        <a:sx n="1" d="1"/>
        <a:sy n="1" d="1"/>
      </p:scale>
      <p:origin x="0" y="0"/>
    </p:cViewPr>
  </p:notesTextViewPr>
  <p:sorterViewPr>
    <p:cViewPr>
      <p:scale>
        <a:sx n="74" d="100"/>
        <a:sy n="74" d="100"/>
      </p:scale>
      <p:origin x="0" y="-7020"/>
    </p:cViewPr>
  </p:sorterViewPr>
  <p:notesViewPr>
    <p:cSldViewPr snapToGrid="0">
      <p:cViewPr varScale="1">
        <p:scale>
          <a:sx n="124" d="100"/>
          <a:sy n="124" d="100"/>
        </p:scale>
        <p:origin x="4950"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2904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1</a:t>
            </a:fld>
            <a:endParaRPr lang="en-US" b="1" dirty="0">
              <a:solidFill>
                <a:srgbClr val="000000"/>
              </a:solidFill>
              <a:latin typeface="Calibri" panose="020F0502020204030204" pitchFamily="34" charset="0"/>
            </a:endParaRPr>
          </a:p>
          <a:p>
            <a:r>
              <a:rPr lang="en-US" b="1" dirty="0">
                <a:solidFill>
                  <a:srgbClr val="000000"/>
                </a:solidFill>
                <a:latin typeface="Calibri" panose="020F0502020204030204" pitchFamily="34" charset="0"/>
              </a:rPr>
              <a:t>|Instructor notes</a:t>
            </a:r>
          </a:p>
          <a:p>
            <a:r>
              <a:rPr lang="en-US" b="0" dirty="0">
                <a:solidFill>
                  <a:srgbClr val="000000"/>
                </a:solidFill>
                <a:latin typeface="Calibri" panose="020F0502020204030204" pitchFamily="34" charset="0"/>
              </a:rPr>
              <a:t>|</a:t>
            </a:r>
          </a:p>
          <a:p>
            <a:r>
              <a:rPr lang="en-US" b="1" dirty="0">
                <a:solidFill>
                  <a:srgbClr val="000000"/>
                </a:solidFill>
                <a:latin typeface="Calibri" panose="020F0502020204030204" pitchFamily="34" charset="0"/>
              </a:rPr>
              <a:t>|Student notes</a:t>
            </a:r>
          </a:p>
          <a:p>
            <a:r>
              <a:rPr lang="en-US" dirty="0"/>
              <a:t>Welcome to the Elements of Data module. This module introduces elements of the data that you need to be aware of to design a data pipeline for decision-making.</a:t>
            </a:r>
          </a:p>
        </p:txBody>
      </p:sp>
    </p:spTree>
    <p:extLst>
      <p:ext uri="{BB962C8B-B14F-4D97-AF65-F5344CB8AC3E}">
        <p14:creationId xmlns:p14="http://schemas.microsoft.com/office/powerpoint/2010/main" val="1542418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10</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r>
              <a:rPr lang="en-US" b="0" dirty="0">
                <a:solidFill>
                  <a:srgbClr val="000000"/>
                </a:solidFill>
                <a:latin typeface="Calibri" panose="020F0502020204030204" pitchFamily="34" charset="0"/>
              </a:rPr>
              <a:t>|</a:t>
            </a:r>
            <a:endParaRPr lang="en-US" b="1" dirty="0">
              <a:solidFill>
                <a:srgbClr val="000000"/>
              </a:solidFill>
              <a:latin typeface="Calibri" panose="020F0502020204030204" pitchFamily="34" charset="0"/>
            </a:endParaRPr>
          </a:p>
          <a:p>
            <a:r>
              <a:rPr lang="en-US" b="1" dirty="0">
                <a:solidFill>
                  <a:srgbClr val="000000"/>
                </a:solidFill>
                <a:latin typeface="Calibri" panose="020F0502020204030204" pitchFamily="34" charset="0"/>
              </a:rPr>
              <a:t>|Student notes</a:t>
            </a:r>
          </a:p>
          <a:p>
            <a:r>
              <a:rPr lang="en-US" dirty="0"/>
              <a:t>Volume and velocity requirements drive infrastructure decisions across all pipeline layers. Although they are different measures, you need to look at them together to determine how your pipeline needs to scale. You need to scale to handle ingestion and storage of the amount of data at the pace of its arrival. You also need to consider how long data should be stored to balance cost and availability. </a:t>
            </a:r>
          </a:p>
          <a:p>
            <a:endParaRPr lang="en-US" dirty="0"/>
          </a:p>
          <a:p>
            <a:r>
              <a:rPr lang="en-US" dirty="0"/>
              <a:t>From the processing standpoint, you need to understand how much data must be processed and analyzed to address a singular business problem. You also need to know how quickly the data must be processed after it arrives in the pipeline.</a:t>
            </a:r>
          </a:p>
          <a:p>
            <a:endParaRPr lang="en-US" dirty="0"/>
          </a:p>
          <a:p>
            <a:r>
              <a:rPr lang="en-US" dirty="0"/>
              <a:t>In terms of visualizing data, you need to understand how much data consumers need to access at one time and how frequently new data must be incorporated.</a:t>
            </a:r>
          </a:p>
          <a:p>
            <a:endParaRPr lang="en-US" dirty="0"/>
          </a:p>
          <a:p>
            <a:r>
              <a:rPr lang="en-US" dirty="0"/>
              <a:t>The next few slides give examples of the types of decisions you will need to think about that are related to volume and velocity.</a:t>
            </a:r>
          </a:p>
        </p:txBody>
      </p:sp>
    </p:spTree>
    <p:extLst>
      <p:ext uri="{BB962C8B-B14F-4D97-AF65-F5344CB8AC3E}">
        <p14:creationId xmlns:p14="http://schemas.microsoft.com/office/powerpoint/2010/main" val="3937092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rgbClr val="000000"/>
                </a:solidFill>
                <a:latin typeface="Calibri" panose="020F0502020204030204" pitchFamily="34" charset="0"/>
              </a:rPr>
              <a:t>|</a:t>
            </a:r>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11</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Calibri" panose="020F0502020204030204" pitchFamily="34" charset="0"/>
              </a:rPr>
              <a:t>|</a:t>
            </a:r>
            <a:r>
              <a:rPr lang="en-US" dirty="0"/>
              <a:t>Successive modules will present more details on ingestion methods and ingestion types, such as batch, transactional, and streaming, and will present the types of services that suit each. The goal of this module is to start students thinking about the factors that will drive those decisions.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Calibri" panose="020F0502020204030204" pitchFamily="34" charset="0"/>
              </a:rPr>
              <a:t>|</a:t>
            </a:r>
            <a:endParaRPr lang="en-US" dirty="0"/>
          </a:p>
          <a:p>
            <a:r>
              <a:rPr lang="en-US" b="1" dirty="0">
                <a:solidFill>
                  <a:srgbClr val="000000"/>
                </a:solidFill>
                <a:latin typeface="Calibri" panose="020F0502020204030204" pitchFamily="34" charset="0"/>
              </a:rPr>
              <a:t>|Student notes</a:t>
            </a:r>
          </a:p>
          <a:p>
            <a:r>
              <a:rPr lang="en-US" dirty="0"/>
              <a:t>To choose ingestion methods for your pipeline, you need to understand the volume of data it's expected to handle at a given interval. For example, you might need to ingest a continual stream of large volumes of small records that need to be processed as quickly as possible. Or you might need to ingest larger individual records that arrive periodically and are stored to process as a batch of records.</a:t>
            </a:r>
          </a:p>
          <a:p>
            <a:endParaRPr lang="en-US" dirty="0"/>
          </a:p>
          <a:p>
            <a:r>
              <a:rPr lang="en-US" dirty="0"/>
              <a:t>Both of these examples include high volumes, but the velocity of their arrival and the speed with which they must be processed impact your pipeline design.</a:t>
            </a:r>
          </a:p>
        </p:txBody>
      </p:sp>
    </p:spTree>
    <p:extLst>
      <p:ext uri="{BB962C8B-B14F-4D97-AF65-F5344CB8AC3E}">
        <p14:creationId xmlns:p14="http://schemas.microsoft.com/office/powerpoint/2010/main" val="1415818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12</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|Successive modules will present more details on storage decisions and how purpose-built stores are used to match data volume, velocity, and type. The goal of this module is to start students thinking about the factors that will drive those decisions. </a:t>
            </a:r>
          </a:p>
          <a:p>
            <a:r>
              <a:rPr lang="en-US" b="0" dirty="0">
                <a:solidFill>
                  <a:srgbClr val="000000"/>
                </a:solidFill>
                <a:latin typeface="Calibri" panose="020F0502020204030204" pitchFamily="34" charset="0"/>
              </a:rPr>
              <a:t>|</a:t>
            </a:r>
          </a:p>
          <a:p>
            <a:r>
              <a:rPr lang="en-US" b="1" dirty="0">
                <a:solidFill>
                  <a:srgbClr val="000000"/>
                </a:solidFill>
                <a:latin typeface="Calibri" panose="020F0502020204030204" pitchFamily="34" charset="0"/>
              </a:rPr>
              <a:t>|Student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Your storage decisions will be closely tied to ingestion methods and the volume and velocity of incoming data. You will also need to consider how the data will be accessed. For example, will it reside in storage for periodic access over a long period of time, or will it be stored only briefly before it loses value?</a:t>
            </a:r>
          </a:p>
        </p:txBody>
      </p:sp>
    </p:spTree>
    <p:extLst>
      <p:ext uri="{BB962C8B-B14F-4D97-AF65-F5344CB8AC3E}">
        <p14:creationId xmlns:p14="http://schemas.microsoft.com/office/powerpoint/2010/main" val="2751997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rgbClr val="000000"/>
                </a:solidFill>
                <a:latin typeface="Calibri" panose="020F0502020204030204" pitchFamily="34" charset="0"/>
              </a:rPr>
              <a:t>|</a:t>
            </a:r>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13</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r>
              <a:rPr lang="en-US" dirty="0"/>
              <a:t>|Successive modules will present more details on processing and go deeper into big data and machine learning (ML) processing. The goal of this module is to start students thinking about the factors that will drive decisions about the type of processing framework that they will need.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Calibri" panose="020F0502020204030204" pitchFamily="34" charset="0"/>
              </a:rPr>
              <a:t>|</a:t>
            </a:r>
            <a:endParaRPr lang="en-US" b="1" dirty="0">
              <a:solidFill>
                <a:srgbClr val="000000"/>
              </a:solidFill>
              <a:latin typeface="Calibri" panose="020F0502020204030204" pitchFamily="34" charset="0"/>
            </a:endParaRPr>
          </a:p>
          <a:p>
            <a:r>
              <a:rPr lang="en-US" b="1" dirty="0"/>
              <a:t>|Student notes</a:t>
            </a:r>
          </a:p>
          <a:p>
            <a:r>
              <a:rPr lang="en-US" dirty="0"/>
              <a:t>The distinct needs for processing high volumes of data—that is, </a:t>
            </a:r>
            <a:r>
              <a:rPr lang="en-US" i="1" dirty="0"/>
              <a:t>big data</a:t>
            </a:r>
            <a:r>
              <a:rPr lang="en-US" dirty="0"/>
              <a:t>—have been the driver behind big data frameworks (for example, Apache Hadoop and Spark). These frameworks are designed to process really big chunks of data very quickly by using a distributed system. The volume, frequency, and type of processing that you need to do to find business insights might lead you to use a big data framework.</a:t>
            </a:r>
          </a:p>
        </p:txBody>
      </p:sp>
    </p:spTree>
    <p:extLst>
      <p:ext uri="{BB962C8B-B14F-4D97-AF65-F5344CB8AC3E}">
        <p14:creationId xmlns:p14="http://schemas.microsoft.com/office/powerpoint/2010/main" val="1659516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rgbClr val="000000"/>
                </a:solidFill>
                <a:latin typeface="Calibri" panose="020F0502020204030204" pitchFamily="34" charset="0"/>
              </a:rPr>
              <a:t>|</a:t>
            </a:r>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14</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r>
              <a:rPr lang="en-US" dirty="0"/>
              <a:t>|Successive modules will present more details on analysis and visualization and go deeper into different tools based on the type of analysis to be done. The goal of this module is to start students thinking about the factors that will drive decisions about the type of tools that they will need.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Calibri" panose="020F0502020204030204" pitchFamily="34" charset="0"/>
              </a:rPr>
              <a:t>|</a:t>
            </a:r>
            <a:endParaRPr lang="en-US" b="1" dirty="0">
              <a:solidFill>
                <a:srgbClr val="000000"/>
              </a:solidFill>
              <a:latin typeface="Calibri" panose="020F0502020204030204" pitchFamily="34" charset="0"/>
            </a:endParaRPr>
          </a:p>
          <a:p>
            <a:r>
              <a:rPr lang="en-US" b="1" dirty="0"/>
              <a:t>|Student notes</a:t>
            </a:r>
          </a:p>
          <a:p>
            <a:r>
              <a:rPr lang="en-US" dirty="0"/>
              <a:t>Analysis and visualization tools must match the volume and velocity of the data being ingested and processed. Visualizations that aggregate data must be able to scale to match the volume of data that is being analyzed. Elements that must be reviewed in real time need to be made available in tools with low latency.</a:t>
            </a:r>
          </a:p>
        </p:txBody>
      </p:sp>
    </p:spTree>
    <p:extLst>
      <p:ext uri="{BB962C8B-B14F-4D97-AF65-F5344CB8AC3E}">
        <p14:creationId xmlns:p14="http://schemas.microsoft.com/office/powerpoint/2010/main" val="2849332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15</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Calibri" panose="020F0502020204030204" pitchFamily="34" charset="0"/>
              </a:rPr>
              <a:t>|</a:t>
            </a:r>
            <a:endParaRPr lang="en-US" b="1" dirty="0">
              <a:solidFill>
                <a:srgbClr val="000000"/>
              </a:solidFill>
              <a:latin typeface="Calibri" panose="020F0502020204030204" pitchFamily="34" charset="0"/>
            </a:endParaRPr>
          </a:p>
          <a:p>
            <a:r>
              <a:rPr lang="en-US" b="1" dirty="0"/>
              <a:t>|Student notes</a:t>
            </a:r>
          </a:p>
          <a:p>
            <a:r>
              <a:rPr lang="en-US" dirty="0"/>
              <a:t>Here are a few key points to summarize this section.</a:t>
            </a:r>
          </a:p>
          <a:p>
            <a:pPr marL="171450" indent="-171450">
              <a:buFont typeface="Arial" panose="020B0604020202020204" pitchFamily="34" charset="0"/>
              <a:buChar char="•"/>
            </a:pPr>
            <a:r>
              <a:rPr lang="en-US" dirty="0"/>
              <a:t>Volume is about how much data, and velocity is about the pace of data. Together, they drive the scaling requirements for your pipeline.</a:t>
            </a:r>
          </a:p>
          <a:p>
            <a:pPr marL="171450" indent="-171450">
              <a:buFont typeface="Arial" panose="020B0604020202020204" pitchFamily="34" charset="0"/>
              <a:buChar char="•"/>
            </a:pPr>
            <a:r>
              <a:rPr lang="en-US" dirty="0"/>
              <a:t>When you build your pipeline, consider volume and velocity at each layer. For example, some data that arrives at high velocity doesn't need to be processed immediately and can be stored and processed at a slower pace.</a:t>
            </a:r>
          </a:p>
          <a:p>
            <a:pPr marL="171450" indent="-171450">
              <a:buFont typeface="Arial" panose="020B0604020202020204" pitchFamily="34" charset="0"/>
              <a:buChar char="•"/>
            </a:pPr>
            <a:r>
              <a:rPr lang="en-US" dirty="0"/>
              <a:t>Your choices should balance costs for throughput and storage against the required time to answer and accuracy of the answer.</a:t>
            </a:r>
          </a:p>
        </p:txBody>
      </p:sp>
    </p:spTree>
    <p:extLst>
      <p:ext uri="{BB962C8B-B14F-4D97-AF65-F5344CB8AC3E}">
        <p14:creationId xmlns:p14="http://schemas.microsoft.com/office/powerpoint/2010/main" val="1850271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16</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Calibri" panose="020F0502020204030204" pitchFamily="34" charset="0"/>
              </a:rPr>
              <a:t>|</a:t>
            </a:r>
            <a:endParaRPr lang="en-US" b="1" dirty="0">
              <a:solidFill>
                <a:srgbClr val="000000"/>
              </a:solidFill>
              <a:latin typeface="Calibri" panose="020F0502020204030204" pitchFamily="34" charset="0"/>
            </a:endParaRPr>
          </a:p>
          <a:p>
            <a:r>
              <a:rPr lang="en-US" b="1" dirty="0"/>
              <a:t>|Student notes</a:t>
            </a:r>
          </a:p>
          <a:p>
            <a:r>
              <a:rPr lang="en-US" dirty="0"/>
              <a:t>This section discusses the variety of data types that you will need to use in your pipeline.</a:t>
            </a:r>
          </a:p>
        </p:txBody>
      </p:sp>
    </p:spTree>
    <p:extLst>
      <p:ext uri="{BB962C8B-B14F-4D97-AF65-F5344CB8AC3E}">
        <p14:creationId xmlns:p14="http://schemas.microsoft.com/office/powerpoint/2010/main" val="32679273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17</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module looks broadly at considerations for three data types and three data source types. Successive modules will return to these topics as part of specific use cases or patterns. The goal of this section is for students to recognize the main distinctions and types of things that a data engineer needs to think about in regard to how data will pass through the infrastructure.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Calibri" panose="020F0502020204030204" pitchFamily="34" charset="0"/>
              </a:rPr>
              <a:t>|</a:t>
            </a:r>
            <a:endParaRPr lang="en-US" b="1" dirty="0">
              <a:solidFill>
                <a:srgbClr val="000000"/>
              </a:solidFill>
              <a:latin typeface="Calibri" panose="020F0502020204030204" pitchFamily="34" charset="0"/>
            </a:endParaRPr>
          </a:p>
          <a:p>
            <a:r>
              <a:rPr lang="en-US" b="1" dirty="0"/>
              <a:t>|Student notes</a:t>
            </a:r>
          </a:p>
          <a:p>
            <a:r>
              <a:rPr lang="en-US" dirty="0"/>
              <a:t>In this section, you will learn about a few general data types. This section will be followed by one about data source types. These sections will help you start to think about how these characteristics will influence the decisions that you make for your data pipeline.</a:t>
            </a:r>
          </a:p>
        </p:txBody>
      </p:sp>
    </p:spTree>
    <p:extLst>
      <p:ext uri="{BB962C8B-B14F-4D97-AF65-F5344CB8AC3E}">
        <p14:creationId xmlns:p14="http://schemas.microsoft.com/office/powerpoint/2010/main" val="25022839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18</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Calibri" panose="020F0502020204030204" pitchFamily="34" charset="0"/>
              </a:rPr>
              <a:t>|</a:t>
            </a:r>
            <a:endParaRPr lang="en-US" b="1" dirty="0">
              <a:solidFill>
                <a:srgbClr val="000000"/>
              </a:solidFill>
              <a:latin typeface="Calibri" panose="020F0502020204030204" pitchFamily="34" charset="0"/>
            </a:endParaRPr>
          </a:p>
          <a:p>
            <a:r>
              <a:rPr lang="en-US" b="1" dirty="0"/>
              <a:t>|Student notes </a:t>
            </a:r>
          </a:p>
          <a:p>
            <a:r>
              <a:rPr lang="en-US" b="0" dirty="0"/>
              <a:t>You can separate data into three general types: structured, semistructured, and unstructured.</a:t>
            </a:r>
          </a:p>
          <a:p>
            <a:endParaRPr lang="en-US" b="0" dirty="0"/>
          </a:p>
          <a:p>
            <a:r>
              <a:rPr lang="en-US" b="0" i="0" dirty="0"/>
              <a:t>Structured data is </a:t>
            </a:r>
            <a:r>
              <a:rPr lang="en-US" b="0" dirty="0"/>
              <a:t>probably what you think about when you hear the word </a:t>
            </a:r>
            <a:r>
              <a:rPr lang="en-US" b="0" i="1" dirty="0"/>
              <a:t>data</a:t>
            </a:r>
            <a:r>
              <a:rPr lang="en-US" b="0" dirty="0"/>
              <a:t>. Structured data </a:t>
            </a:r>
            <a:r>
              <a:rPr lang="en-US" dirty="0"/>
              <a:t>is stored in a tabular format, such as records in a traditional relational database. Data is organized based on a data model, which defines and standardizes data elements and their relation to one another. This makes structured data easy to query but not very flexible. Structured data is referred to as being hot—meaning that it's immediately ready to be analyzed.</a:t>
            </a:r>
          </a:p>
          <a:p>
            <a:endParaRPr lang="en-US" dirty="0"/>
          </a:p>
          <a:p>
            <a:r>
              <a:rPr lang="en-US" dirty="0"/>
              <a:t>Semistructured data has a self-describing structure and recognizable elements, but it doesn't have the rigid schema constraints of structured data. For example, a JSON or XML file is semistructured. You can think of semistructured data as lukewarm—</a:t>
            </a:r>
            <a:r>
              <a:rPr lang="en-US" dirty="0">
                <a:effectLst/>
              </a:rPr>
              <a:t>some data will be ready for analysis immediately, but it's more likely that data needs to be cleaned or preprocessed before you can analyze it.</a:t>
            </a:r>
          </a:p>
          <a:p>
            <a:endParaRPr lang="en-US" dirty="0">
              <a:effectLst/>
            </a:endParaRPr>
          </a:p>
          <a:p>
            <a:r>
              <a:rPr lang="en-US" dirty="0">
                <a:effectLst/>
              </a:rPr>
              <a:t>Unstructured data doesn't have a predefined structure. This makes it very flexible but more difficult to query. Unstructured data is considered cold and takes the most work to analyze.</a:t>
            </a:r>
            <a:endParaRPr lang="en-US" dirty="0"/>
          </a:p>
        </p:txBody>
      </p:sp>
    </p:spTree>
    <p:extLst>
      <p:ext uri="{BB962C8B-B14F-4D97-AF65-F5344CB8AC3E}">
        <p14:creationId xmlns:p14="http://schemas.microsoft.com/office/powerpoint/2010/main" val="2226036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rgbClr val="000000"/>
                </a:solidFill>
                <a:latin typeface="Calibri" panose="020F0502020204030204" pitchFamily="34" charset="0"/>
              </a:rPr>
              <a:t>|</a:t>
            </a:r>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19</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Calibri" panose="020F0502020204030204" pitchFamily="34" charset="0"/>
              </a:rPr>
              <a:t>|</a:t>
            </a:r>
            <a:endParaRPr lang="en-US" b="1" dirty="0">
              <a:solidFill>
                <a:srgbClr val="000000"/>
              </a:solidFill>
              <a:latin typeface="Calibri" panose="020F0502020204030204" pitchFamily="34" charset="0"/>
            </a:endParaRPr>
          </a:p>
          <a:p>
            <a:r>
              <a:rPr lang="en-US" b="1" dirty="0"/>
              <a:t>|Student notes </a:t>
            </a:r>
          </a:p>
          <a:p>
            <a:r>
              <a:rPr lang="en-US" b="0" dirty="0"/>
              <a:t>Historically, much of the available data and most of the data used in decision-making has been structured or semistructured data (for example, analysts writing SQL queries against a relational database).</a:t>
            </a:r>
          </a:p>
          <a:p>
            <a:endParaRPr lang="en-US" dirty="0"/>
          </a:p>
          <a:p>
            <a:r>
              <a:rPr lang="en-US" b="0" dirty="0"/>
              <a:t>But the explosion of data that has been happening is unstructured, such as clickstream data, social media posts, video and image files, and sensor data. Therefore, the focus for a lot of new data infrastructure is on pulling the value out of unstructured data, but as you just learned, getting at that value is challenging. That's where organizations will want to innovate with artificial intelligence and machine learning (AI/ML) to tap into new insights.</a:t>
            </a:r>
            <a:endParaRPr lang="en-US" dirty="0"/>
          </a:p>
        </p:txBody>
      </p:sp>
    </p:spTree>
    <p:extLst>
      <p:ext uri="{BB962C8B-B14F-4D97-AF65-F5344CB8AC3E}">
        <p14:creationId xmlns:p14="http://schemas.microsoft.com/office/powerpoint/2010/main" val="3298973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2</a:t>
            </a:fld>
            <a:endParaRPr lang="en-US" b="1" dirty="0">
              <a:solidFill>
                <a:srgbClr val="000000"/>
              </a:solidFill>
              <a:latin typeface="Calibri" panose="020F0502020204030204" pitchFamily="34" charset="0"/>
            </a:endParaRPr>
          </a:p>
          <a:p>
            <a:r>
              <a:rPr lang="en-US" b="1" dirty="0">
                <a:solidFill>
                  <a:srgbClr val="000000"/>
                </a:solidFill>
                <a:latin typeface="Calibri" panose="020F0502020204030204" pitchFamily="34" charset="0"/>
              </a:rPr>
              <a:t>|Instructor notes</a:t>
            </a:r>
          </a:p>
          <a:p>
            <a:r>
              <a:rPr lang="en-US" b="0" dirty="0">
                <a:solidFill>
                  <a:srgbClr val="000000"/>
                </a:solidFill>
                <a:latin typeface="Calibri" panose="020F0502020204030204" pitchFamily="34" charset="0"/>
              </a:rPr>
              <a:t>|</a:t>
            </a:r>
          </a:p>
          <a:p>
            <a:r>
              <a:rPr lang="en-US" b="1" dirty="0">
                <a:solidFill>
                  <a:srgbClr val="000000"/>
                </a:solidFill>
                <a:latin typeface="Calibri" panose="020F0502020204030204" pitchFamily="34" charset="0"/>
              </a:rPr>
              <a:t>|Student notes</a:t>
            </a:r>
          </a:p>
          <a:p>
            <a:r>
              <a:rPr lang="en-US" dirty="0">
                <a:solidFill>
                  <a:srgbClr val="000000"/>
                </a:solidFill>
                <a:latin typeface="Calibri" panose="020F0502020204030204" pitchFamily="34" charset="0"/>
              </a:rPr>
              <a:t>This introduction section describes the content of this module.</a:t>
            </a:r>
            <a:endParaRPr lang="en-US" dirty="0"/>
          </a:p>
        </p:txBody>
      </p:sp>
    </p:spTree>
    <p:extLst>
      <p:ext uri="{BB962C8B-B14F-4D97-AF65-F5344CB8AC3E}">
        <p14:creationId xmlns:p14="http://schemas.microsoft.com/office/powerpoint/2010/main" val="33578055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20</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good opportunity to prompt students for additional examples of each data type and their use cases. You could also discuss the type of elements or attributes that you might pull out into analysis.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Calibri" panose="020F0502020204030204" pitchFamily="34" charset="0"/>
              </a:rPr>
              <a:t>|</a:t>
            </a:r>
          </a:p>
          <a:p>
            <a:r>
              <a:rPr lang="en-US" b="1" dirty="0"/>
              <a:t>|Student notes </a:t>
            </a:r>
          </a:p>
          <a:p>
            <a:r>
              <a:rPr lang="en-US" dirty="0"/>
              <a:t>This slide lists a few simple use cases for the data types, based on customer service data. A structured example is querying a relational database to report on customer service tickets. A semistructured example is analyzing customer comments that are stored in JSON files. The unstructured example is to use an AI tool to perform sentiment analysis on customer service emails.</a:t>
            </a:r>
          </a:p>
        </p:txBody>
      </p:sp>
    </p:spTree>
    <p:extLst>
      <p:ext uri="{BB962C8B-B14F-4D97-AF65-F5344CB8AC3E}">
        <p14:creationId xmlns:p14="http://schemas.microsoft.com/office/powerpoint/2010/main" val="23770612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21</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Calibri" panose="020F0502020204030204" pitchFamily="34" charset="0"/>
              </a:rPr>
              <a:t>|</a:t>
            </a:r>
            <a:endParaRPr lang="en-US" b="1" dirty="0">
              <a:solidFill>
                <a:srgbClr val="000000"/>
              </a:solidFill>
              <a:latin typeface="Calibri" panose="020F0502020204030204" pitchFamily="34" charset="0"/>
            </a:endParaRPr>
          </a:p>
          <a:p>
            <a:r>
              <a:rPr lang="en-US" b="1" dirty="0"/>
              <a:t>|Student notes </a:t>
            </a:r>
          </a:p>
          <a:p>
            <a:r>
              <a:rPr lang="en-US" dirty="0"/>
              <a:t>Here are a few key points to summarize this section.</a:t>
            </a:r>
          </a:p>
          <a:p>
            <a:pPr marL="171450" indent="-171450">
              <a:buFont typeface="Arial" panose="020B0604020202020204" pitchFamily="34" charset="0"/>
              <a:buChar char="•"/>
            </a:pPr>
            <a:r>
              <a:rPr lang="en-US" dirty="0"/>
              <a:t>The three general types of data are structured, semistructured and unstructured.</a:t>
            </a:r>
          </a:p>
          <a:p>
            <a:pPr marL="171450" indent="-171450">
              <a:buFont typeface="Arial" panose="020B0604020202020204" pitchFamily="34" charset="0"/>
              <a:buChar char="•"/>
            </a:pPr>
            <a:r>
              <a:rPr lang="en-US" dirty="0"/>
              <a:t>Structured data, such as a relational database, is easy to query and process but not very flexible.</a:t>
            </a:r>
          </a:p>
          <a:p>
            <a:pPr marL="171450" indent="-171450">
              <a:buFont typeface="Arial" panose="020B0604020202020204" pitchFamily="34" charset="0"/>
              <a:buChar char="•"/>
            </a:pPr>
            <a:r>
              <a:rPr lang="en-US" dirty="0"/>
              <a:t>Unstructured data on the other hand is very flexible but more difficult to work with. Most of the data growth in recent years is of the unstructured type.</a:t>
            </a:r>
          </a:p>
        </p:txBody>
      </p:sp>
    </p:spTree>
    <p:extLst>
      <p:ext uri="{BB962C8B-B14F-4D97-AF65-F5344CB8AC3E}">
        <p14:creationId xmlns:p14="http://schemas.microsoft.com/office/powerpoint/2010/main" val="1239303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22</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Calibri" panose="020F0502020204030204" pitchFamily="34" charset="0"/>
              </a:rPr>
              <a:t>|</a:t>
            </a:r>
            <a:endParaRPr lang="en-US" b="1" dirty="0">
              <a:solidFill>
                <a:srgbClr val="000000"/>
              </a:solidFill>
              <a:latin typeface="Calibri" panose="020F0502020204030204" pitchFamily="34" charset="0"/>
            </a:endParaRPr>
          </a:p>
          <a:p>
            <a:r>
              <a:rPr lang="en-US" b="1" dirty="0"/>
              <a:t>|Student notes </a:t>
            </a:r>
          </a:p>
          <a:p>
            <a:r>
              <a:rPr lang="en-US" dirty="0"/>
              <a:t>This section discusses the variety of data sources that you might use to fill your pipeline.</a:t>
            </a:r>
          </a:p>
        </p:txBody>
      </p:sp>
    </p:spTree>
    <p:extLst>
      <p:ext uri="{BB962C8B-B14F-4D97-AF65-F5344CB8AC3E}">
        <p14:creationId xmlns:p14="http://schemas.microsoft.com/office/powerpoint/2010/main" val="38660687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23</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Calibri" panose="020F0502020204030204" pitchFamily="34" charset="0"/>
              </a:rPr>
              <a:t>|</a:t>
            </a:r>
            <a:endParaRPr lang="en-US" b="1" dirty="0">
              <a:solidFill>
                <a:srgbClr val="000000"/>
              </a:solidFill>
              <a:latin typeface="Calibri" panose="020F0502020204030204" pitchFamily="34" charset="0"/>
            </a:endParaRPr>
          </a:p>
          <a:p>
            <a:r>
              <a:rPr lang="en-US" b="1" dirty="0"/>
              <a:t>|Student notes </a:t>
            </a:r>
          </a:p>
          <a:p>
            <a:r>
              <a:rPr lang="en-US" dirty="0"/>
              <a:t>Now that you have looked at how data might be structured, you want to consider the characteristics of the data source itself. Your pipeline might need to combine data from many different sources and pull them together as a new data source to be analyzed.</a:t>
            </a:r>
          </a:p>
          <a:p>
            <a:endParaRPr lang="en-US" dirty="0"/>
          </a:p>
          <a:p>
            <a:r>
              <a:rPr lang="en-US" dirty="0"/>
              <a:t>Three common types of data sources include your organization's own databases or file servers; public datasets about a topic of interest; and data generated by events, Internet of Things (IoT) devices, and other sensors.</a:t>
            </a:r>
          </a:p>
        </p:txBody>
      </p:sp>
    </p:spTree>
    <p:extLst>
      <p:ext uri="{BB962C8B-B14F-4D97-AF65-F5344CB8AC3E}">
        <p14:creationId xmlns:p14="http://schemas.microsoft.com/office/powerpoint/2010/main" val="22696169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24</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Calibri" panose="020F0502020204030204" pitchFamily="34" charset="0"/>
              </a:rPr>
              <a:t>|</a:t>
            </a:r>
            <a:endParaRPr lang="en-US" b="1" dirty="0">
              <a:solidFill>
                <a:srgbClr val="000000"/>
              </a:solidFill>
              <a:latin typeface="Calibri" panose="020F0502020204030204" pitchFamily="34" charset="0"/>
            </a:endParaRPr>
          </a:p>
          <a:p>
            <a:r>
              <a:rPr lang="en-US" b="1" dirty="0"/>
              <a:t>|Student notes </a:t>
            </a:r>
          </a:p>
          <a:p>
            <a:r>
              <a:rPr lang="en-US" dirty="0"/>
              <a:t>You will need to perform discovery activities that are specific to any data source that you plan to use, but here are some general considerations by source type.</a:t>
            </a:r>
          </a:p>
          <a:p>
            <a:endParaRPr lang="en-US" dirty="0"/>
          </a:p>
          <a:p>
            <a:r>
              <a:rPr lang="en-US" dirty="0"/>
              <a:t>Data sources that are under your organization's control might be structured sources that are ready for analysis in their raw state without any additional massaging of the data. Be cognizant of any personally identifiable information that might be part of the data store. Services are available to load data from on-premises resources into your cloud pipeline, but this might be an opportunity to migrate an on-premises data store to the cloud.</a:t>
            </a:r>
          </a:p>
          <a:p>
            <a:endParaRPr lang="en-US" dirty="0"/>
          </a:p>
          <a:p>
            <a:r>
              <a:rPr lang="en-US" dirty="0"/>
              <a:t>Public datasets are often in a semistructured format and probably contain elements that you don't need and therefore want to discard rather than store. You will also likely need to transform the data to merge it with your own datasets.</a:t>
            </a:r>
          </a:p>
          <a:p>
            <a:endParaRPr lang="en-US" dirty="0"/>
          </a:p>
          <a:p>
            <a:r>
              <a:rPr lang="en-US" dirty="0"/>
              <a:t>Event, IoT, and other time-series data requires your pipeline to handle streaming ingestion, and you will want to choose a data store that works well for time-series data. These types of data sources lend themselves to real-time processing so that automated actions can be taken based on some event or threshold value.</a:t>
            </a:r>
          </a:p>
        </p:txBody>
      </p:sp>
    </p:spTree>
    <p:extLst>
      <p:ext uri="{BB962C8B-B14F-4D97-AF65-F5344CB8AC3E}">
        <p14:creationId xmlns:p14="http://schemas.microsoft.com/office/powerpoint/2010/main" val="6343096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25</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r>
              <a:rPr lang="en-US" dirty="0"/>
              <a:t>|This is a good opportunity to prompt students about other examples they have for each data source type. You could also discuss the type of elements or attributes that might be pulled from each type of data source to create a combined data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Calibri" panose="020F0502020204030204" pitchFamily="34" charset="0"/>
              </a:rPr>
              <a:t>|</a:t>
            </a:r>
            <a:endParaRPr lang="en-US" b="1" dirty="0"/>
          </a:p>
          <a:p>
            <a:r>
              <a:rPr lang="en-US" b="1" dirty="0"/>
              <a:t>|Student notes</a:t>
            </a:r>
          </a:p>
          <a:p>
            <a:r>
              <a:rPr lang="en-US" dirty="0"/>
              <a:t>This slide lists a few simple use cases by data source type, using the example of healthcare data. The examples highlight how the data might be combined to help customers.</a:t>
            </a:r>
          </a:p>
          <a:p>
            <a:endParaRPr lang="en-US" dirty="0"/>
          </a:p>
          <a:p>
            <a:r>
              <a:rPr lang="en-US" dirty="0"/>
              <a:t>Data from the on-premises database could be queried to find patients who are overdue for a visit.</a:t>
            </a:r>
          </a:p>
          <a:p>
            <a:endParaRPr lang="en-US" dirty="0"/>
          </a:p>
          <a:p>
            <a:r>
              <a:rPr lang="en-US" dirty="0"/>
              <a:t>By using public healthcare datasets, the company might combine public health data that identifies demographic risk factors for heart attacks with customer data to personalize information for a patient who shares the risk factors. If patients had a mobile app that sent real-time heart monitoring data at some interval, the data could be evaluated for anomalies that coincide with known risks. Then, the patient or their doctor could be alerted.</a:t>
            </a:r>
          </a:p>
          <a:p>
            <a:endParaRPr lang="en-US" dirty="0"/>
          </a:p>
          <a:p>
            <a:r>
              <a:rPr lang="en-US" dirty="0"/>
              <a:t>You can see in these examples how pulling data from many sources can provide different levels of personalization and prediction.</a:t>
            </a:r>
          </a:p>
        </p:txBody>
      </p:sp>
    </p:spTree>
    <p:extLst>
      <p:ext uri="{BB962C8B-B14F-4D97-AF65-F5344CB8AC3E}">
        <p14:creationId xmlns:p14="http://schemas.microsoft.com/office/powerpoint/2010/main" val="12290203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26</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Calibri" panose="020F0502020204030204" pitchFamily="34" charset="0"/>
              </a:rPr>
              <a:t>|</a:t>
            </a:r>
            <a:endParaRPr lang="en-US" b="1" dirty="0">
              <a:solidFill>
                <a:srgbClr val="000000"/>
              </a:solidFill>
              <a:latin typeface="Calibri" panose="020F0502020204030204" pitchFamily="34" charset="0"/>
            </a:endParaRPr>
          </a:p>
          <a:p>
            <a:r>
              <a:rPr lang="en-US" b="1" dirty="0"/>
              <a:t>|Student notes </a:t>
            </a:r>
          </a:p>
          <a:p>
            <a:r>
              <a:rPr lang="en-US" dirty="0"/>
              <a:t>Although there are benefits to being able to pull from different data types and sources, there are also challenges. The available data type might limit the types of analysis that you can perform. Pulling sources together complicates ingestion and processing and might make it more difficult to manage the veracity of your data.</a:t>
            </a:r>
          </a:p>
        </p:txBody>
      </p:sp>
    </p:spTree>
    <p:extLst>
      <p:ext uri="{BB962C8B-B14F-4D97-AF65-F5344CB8AC3E}">
        <p14:creationId xmlns:p14="http://schemas.microsoft.com/office/powerpoint/2010/main" val="39460128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27</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Calibri" panose="020F0502020204030204" pitchFamily="34" charset="0"/>
              </a:rPr>
              <a:t>|</a:t>
            </a:r>
            <a:endParaRPr lang="en-US" b="1" dirty="0">
              <a:solidFill>
                <a:srgbClr val="000000"/>
              </a:solidFill>
              <a:latin typeface="Calibri" panose="020F0502020204030204" pitchFamily="34" charset="0"/>
            </a:endParaRPr>
          </a:p>
          <a:p>
            <a:r>
              <a:rPr lang="en-US" b="1" dirty="0"/>
              <a:t>|Student notes </a:t>
            </a:r>
          </a:p>
          <a:p>
            <a:r>
              <a:rPr lang="en-US" dirty="0"/>
              <a:t>Here are a couple of key points to summarize this section. </a:t>
            </a:r>
          </a:p>
          <a:p>
            <a:pPr marL="171450" indent="-171450">
              <a:buFont typeface="Arial" panose="020B0604020202020204" pitchFamily="34" charset="0"/>
              <a:buChar char="•"/>
            </a:pPr>
            <a:r>
              <a:rPr lang="en-US" dirty="0"/>
              <a:t>Common data sources include an organization's own databases; public datasets; and time-series data, such as events, IoT data, and sensor data.</a:t>
            </a:r>
          </a:p>
          <a:p>
            <a:pPr marL="171450" indent="-171450">
              <a:buFont typeface="Arial" panose="020B0604020202020204" pitchFamily="34" charset="0"/>
              <a:buChar char="•"/>
            </a:pPr>
            <a:r>
              <a:rPr lang="en-US" dirty="0"/>
              <a:t>Combining these datasets in your pipeline can enrich your analysis and the decisions that you can support. But, complexity also increases because you must manage the differences in structure and content between each data source.</a:t>
            </a:r>
          </a:p>
        </p:txBody>
      </p:sp>
    </p:spTree>
    <p:extLst>
      <p:ext uri="{BB962C8B-B14F-4D97-AF65-F5344CB8AC3E}">
        <p14:creationId xmlns:p14="http://schemas.microsoft.com/office/powerpoint/2010/main" val="30550154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28</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r>
              <a:rPr lang="en-US" b="1" dirty="0">
                <a:solidFill>
                  <a:srgbClr val="000000"/>
                </a:solidFill>
                <a:latin typeface="Calibri" panose="020F0502020204030204" pitchFamily="34" charset="0"/>
              </a:rPr>
              <a:t>|</a:t>
            </a:r>
          </a:p>
          <a:p>
            <a:r>
              <a:rPr lang="en-US" b="1" dirty="0"/>
              <a:t>|Student notes </a:t>
            </a:r>
          </a:p>
          <a:p>
            <a:r>
              <a:rPr lang="en-US" dirty="0"/>
              <a:t>This section discusses considerations for data veracity and its impact on value.</a:t>
            </a:r>
          </a:p>
        </p:txBody>
      </p:sp>
    </p:spTree>
    <p:extLst>
      <p:ext uri="{BB962C8B-B14F-4D97-AF65-F5344CB8AC3E}">
        <p14:creationId xmlns:p14="http://schemas.microsoft.com/office/powerpoint/2010/main" val="25013059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29</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r>
              <a:rPr lang="en-US" b="1" dirty="0">
                <a:solidFill>
                  <a:srgbClr val="000000"/>
                </a:solidFill>
                <a:latin typeface="Calibri" panose="020F0502020204030204" pitchFamily="34" charset="0"/>
              </a:rPr>
              <a:t>|</a:t>
            </a:r>
            <a:r>
              <a:rPr lang="en-US" b="0" dirty="0">
                <a:solidFill>
                  <a:srgbClr val="000000"/>
                </a:solidFill>
                <a:latin typeface="Calibri" panose="020F0502020204030204" pitchFamily="34" charset="0"/>
              </a:rPr>
              <a:t>This is a light-hearted analogy, but it might be worth calling out the distinctions it aims to show. With good data, you get a well defined model with lots of details realized. If you have less data, but it is still good quality data, you can still derive the concept of a house from the data, just with much less clarity. If you attempt to process the model with bad data, your outcome is something completely different (in this case a chicken). </a:t>
            </a:r>
            <a:endParaRPr lang="en-US" b="1" dirty="0">
              <a:solidFill>
                <a:srgbClr val="000000"/>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Calibri" panose="020F0502020204030204" pitchFamily="34" charset="0"/>
              </a:rPr>
              <a:t>|</a:t>
            </a:r>
            <a:endParaRPr lang="en-US" b="1" dirty="0">
              <a:solidFill>
                <a:srgbClr val="000000"/>
              </a:solidFill>
              <a:latin typeface="Calibri" panose="020F0502020204030204" pitchFamily="34" charset="0"/>
            </a:endParaRPr>
          </a:p>
          <a:p>
            <a:r>
              <a:rPr lang="en-US" b="1" dirty="0"/>
              <a:t>|Student notes </a:t>
            </a:r>
          </a:p>
          <a:p>
            <a:r>
              <a:rPr lang="en-US" dirty="0"/>
              <a:t>It might seem obvious, but it's important to remember that the impact of bad data can be worse than working without much data. When you work with limited data, decision makers are aware of the limitations and can manage risk accordingly. If consumers trust bad data to drive decision-making, the results could be dramatically different.</a:t>
            </a:r>
          </a:p>
        </p:txBody>
      </p:sp>
    </p:spTree>
    <p:extLst>
      <p:ext uri="{BB962C8B-B14F-4D97-AF65-F5344CB8AC3E}">
        <p14:creationId xmlns:p14="http://schemas.microsoft.com/office/powerpoint/2010/main" val="2518982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t>
            </a:r>
            <a:r>
              <a:rPr lang="en-US" b="1" dirty="0"/>
              <a:t>Slide number </a:t>
            </a:r>
            <a:fld id="{5C1B900B-5B1A-4351-A6A8-9EA466DC2EE4}" type="slidenum">
              <a:rPr lang="en-US" b="1" smtClean="0"/>
              <a:pPr/>
              <a:t>3</a:t>
            </a:fld>
            <a:endParaRPr lang="en-US" b="1" dirty="0"/>
          </a:p>
          <a:p>
            <a:r>
              <a:rPr lang="en-US" b="1" dirty="0"/>
              <a:t>|Instructor notes</a:t>
            </a:r>
          </a:p>
          <a:p>
            <a:r>
              <a:rPr lang="en-US" dirty="0"/>
              <a:t>|This module is intended to introduce concepts that will be revisited in following modules and iterated on in greater depth. Key points to reinforce are the need to design each pipeline to match the data volume and velocity that are expected as well as the characteristics of the individual data elements that you intend to act 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Calibri" panose="020F0502020204030204" pitchFamily="34" charset="0"/>
              </a:rPr>
              <a:t>|</a:t>
            </a:r>
            <a:endParaRPr lang="en-US" b="1" dirty="0">
              <a:solidFill>
                <a:srgbClr val="000000"/>
              </a:solidFill>
              <a:latin typeface="Calibri" panose="020F0502020204030204" pitchFamily="34" charset="0"/>
            </a:endParaRPr>
          </a:p>
          <a:p>
            <a:r>
              <a:rPr lang="en-US" b="1" dirty="0"/>
              <a:t>|Student notes</a:t>
            </a:r>
          </a:p>
          <a:p>
            <a:r>
              <a:rPr lang="en-US" dirty="0"/>
              <a:t>The module introduces a basic vocabulary to think about the data sources that will feed your pipeline. You will learn about the five Vs of data and how each of them influences the choices that you will make in your data pipeline.</a:t>
            </a:r>
          </a:p>
        </p:txBody>
      </p:sp>
    </p:spTree>
    <p:extLst>
      <p:ext uri="{BB962C8B-B14F-4D97-AF65-F5344CB8AC3E}">
        <p14:creationId xmlns:p14="http://schemas.microsoft.com/office/powerpoint/2010/main" val="1576196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rgbClr val="000000"/>
                </a:solidFill>
                <a:latin typeface="Calibri" panose="020F0502020204030204" pitchFamily="34" charset="0"/>
              </a:rPr>
              <a:t>|</a:t>
            </a:r>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30</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Calibri" panose="020F0502020204030204" pitchFamily="34" charset="0"/>
              </a:rPr>
              <a:t>|</a:t>
            </a:r>
            <a:endParaRPr lang="en-US" b="1" dirty="0">
              <a:solidFill>
                <a:srgbClr val="000000"/>
              </a:solidFill>
              <a:latin typeface="Calibri" panose="020F0502020204030204" pitchFamily="34" charset="0"/>
            </a:endParaRPr>
          </a:p>
          <a:p>
            <a:r>
              <a:rPr lang="en-US" b="1" dirty="0"/>
              <a:t>|Student notes </a:t>
            </a:r>
          </a:p>
          <a:p>
            <a:r>
              <a:rPr lang="en-US" dirty="0"/>
              <a:t>Data veracity is contingent on the integrity of the data.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might need to determine the integrity of the data source and adjust any areas where that source might lack integrity. Data changes over time. As it is transferred from one process to another and through one system and another, there are opportunities for the integrity of the data to be negatively impacted. You must ensure that you maintain a high level of certainty that the data you are analyzing is trustworthy.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Understanding the full lifecycle of your data and knowing how to protect it effectively will greatly strengthen the integrity of your data.</a:t>
            </a:r>
          </a:p>
          <a:p>
            <a:endParaRPr lang="en-US" dirty="0"/>
          </a:p>
          <a:p>
            <a:r>
              <a:rPr lang="en-US" dirty="0"/>
              <a:t>As part of data discovery, you need to assess how good the data is to start with. As part of ingestion, clean and transform data to make it usable. After you ingest the cleaned data, protect it where it's stored and in each step of its processing.</a:t>
            </a:r>
          </a:p>
        </p:txBody>
      </p:sp>
    </p:spTree>
    <p:extLst>
      <p:ext uri="{BB962C8B-B14F-4D97-AF65-F5344CB8AC3E}">
        <p14:creationId xmlns:p14="http://schemas.microsoft.com/office/powerpoint/2010/main" val="24762739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31</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pPr marL="0" marR="0" lvl="0" indent="0" algn="l" defTabSz="914400" rtl="0" eaLnBrk="1" fontAlgn="auto" latinLnBrk="0" hangingPunct="1">
              <a:buClrTx/>
              <a:buSzTx/>
              <a:buFontTx/>
              <a:buNone/>
              <a:tabLst/>
              <a:defRPr/>
            </a:pPr>
            <a:r>
              <a:rPr lang="en-US" b="0" dirty="0">
                <a:solidFill>
                  <a:srgbClr val="000000"/>
                </a:solidFill>
                <a:latin typeface="Calibri" panose="020F0502020204030204" pitchFamily="34" charset="0"/>
              </a:rPr>
              <a:t>|</a:t>
            </a:r>
            <a:endParaRPr lang="en-US" b="1" dirty="0">
              <a:solidFill>
                <a:srgbClr val="000000"/>
              </a:solidFill>
              <a:latin typeface="Calibri" panose="020F0502020204030204" pitchFamily="34" charset="0"/>
            </a:endParaRPr>
          </a:p>
          <a:p>
            <a:r>
              <a:rPr lang="en-US" b="1" dirty="0"/>
              <a:t>|Student notes </a:t>
            </a:r>
          </a:p>
          <a:p>
            <a:r>
              <a:rPr lang="en-US" dirty="0"/>
              <a:t>The first step to understand the trustworthiness of your data is to get more familiar with the dataset's characteristics. For example, how old is the information? Does it seem like the dataset is missing information? What do you know about its lineage? That is, do you know what changes or transactions brought it to its current state? If you have a question about the data, can you go back and understand how its current value was set? A lack of lineage also makes it more difficult to address potential issues such as ambiguity (Does this value refer to Paris, Texas or Paris, France?) and statistical bias (the dataset isn't representative of its population). The level of discovery that you do will depend on what you know about the data source. You might actually perform processing or analysis on the data to help determine its veracity.</a:t>
            </a:r>
          </a:p>
          <a:p>
            <a:endParaRPr lang="en-US" dirty="0"/>
          </a:p>
          <a:p>
            <a:r>
              <a:rPr lang="en-US" dirty="0"/>
              <a:t>After you have a better understanding of the source data, you can take steps to improve its current state and prevent it from becoming untrustworthy. As part of ingesting the data, identify and remove duplicates, find outliers in the data, and resolve differences in how different sources represent the data.</a:t>
            </a:r>
          </a:p>
          <a:p>
            <a:endParaRPr lang="en-US" dirty="0"/>
          </a:p>
          <a:p>
            <a:r>
              <a:rPr lang="en-US" dirty="0"/>
              <a:t>To protect the data's integrity, you want to prevent software bugs from reintroducing what you removed during cleaning. You also need to prevent unwanted changes—whether they are an intentional disruption, such as a hack, or a mistake made by someone who has access to update the data. Even where you cannot prevent mistakes, introduce appropriate data audits so that you can maintain lineage of the data after it's in your pipeline.</a:t>
            </a:r>
          </a:p>
        </p:txBody>
      </p:sp>
    </p:spTree>
    <p:extLst>
      <p:ext uri="{BB962C8B-B14F-4D97-AF65-F5344CB8AC3E}">
        <p14:creationId xmlns:p14="http://schemas.microsoft.com/office/powerpoint/2010/main" val="29168306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32</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Calibri" panose="020F0502020204030204" pitchFamily="34" charset="0"/>
              </a:rPr>
              <a:t>|</a:t>
            </a:r>
            <a:endParaRPr lang="en-US" b="1" dirty="0">
              <a:solidFill>
                <a:srgbClr val="000000"/>
              </a:solidFill>
              <a:latin typeface="Calibri" panose="020F0502020204030204" pitchFamily="34" charset="0"/>
            </a:endParaRPr>
          </a:p>
          <a:p>
            <a:r>
              <a:rPr lang="en-US" b="1" dirty="0"/>
              <a:t>|Student notes </a:t>
            </a:r>
          </a:p>
          <a:p>
            <a:r>
              <a:rPr lang="en-US" dirty="0"/>
              <a:t>Here are a few key points to summarize this section.</a:t>
            </a:r>
          </a:p>
          <a:p>
            <a:pPr marL="171450" indent="-171450">
              <a:buFont typeface="Arial" panose="020B0604020202020204" pitchFamily="34" charset="0"/>
              <a:buChar char="•"/>
            </a:pPr>
            <a:r>
              <a:rPr lang="en-US" dirty="0"/>
              <a:t>Veracity is about trusting your data, and without veracity you can't expect to get good value from your data.</a:t>
            </a:r>
          </a:p>
          <a:p>
            <a:pPr marL="171450" indent="-171450">
              <a:buFont typeface="Arial" panose="020B0604020202020204" pitchFamily="34" charset="0"/>
              <a:buChar char="•"/>
            </a:pPr>
            <a:r>
              <a:rPr lang="en-US" dirty="0"/>
              <a:t>For each data source, you need to discover its veracity, clean and transform what you can to improve it, and then prevent unwanted changes after you have cleaned it.</a:t>
            </a:r>
          </a:p>
        </p:txBody>
      </p:sp>
    </p:spTree>
    <p:extLst>
      <p:ext uri="{BB962C8B-B14F-4D97-AF65-F5344CB8AC3E}">
        <p14:creationId xmlns:p14="http://schemas.microsoft.com/office/powerpoint/2010/main" val="26140304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rgbClr val="000000"/>
                </a:solidFill>
                <a:latin typeface="Calibri" panose="020F0502020204030204" pitchFamily="34" charset="0"/>
              </a:rPr>
              <a:t>|</a:t>
            </a:r>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33</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Calibri" panose="020F0502020204030204" pitchFamily="34" charset="0"/>
              </a:rPr>
              <a:t>|</a:t>
            </a:r>
            <a:endParaRPr lang="en-US" b="1" dirty="0">
              <a:solidFill>
                <a:srgbClr val="000000"/>
              </a:solidFill>
              <a:latin typeface="Calibri" panose="020F0502020204030204" pitchFamily="34" charset="0"/>
            </a:endParaRPr>
          </a:p>
          <a:p>
            <a:r>
              <a:rPr lang="en-US" b="1" dirty="0"/>
              <a:t>|Student notes </a:t>
            </a:r>
          </a:p>
          <a:p>
            <a:r>
              <a:rPr lang="en-US" dirty="0"/>
              <a:t>This section discusses considerations for data veracity and its impact on value.</a:t>
            </a:r>
          </a:p>
        </p:txBody>
      </p:sp>
    </p:spTree>
    <p:extLst>
      <p:ext uri="{BB962C8B-B14F-4D97-AF65-F5344CB8AC3E}">
        <p14:creationId xmlns:p14="http://schemas.microsoft.com/office/powerpoint/2010/main" val="5749429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rgbClr val="000000"/>
                </a:solidFill>
                <a:latin typeface="Calibri" panose="020F0502020204030204" pitchFamily="34" charset="0"/>
              </a:rPr>
              <a:t>|</a:t>
            </a:r>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34</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Calibri" panose="020F0502020204030204" pitchFamily="34" charset="0"/>
              </a:rPr>
              <a:t>|</a:t>
            </a:r>
            <a:endParaRPr lang="en-US" b="1" dirty="0">
              <a:solidFill>
                <a:srgbClr val="000000"/>
              </a:solidFill>
              <a:latin typeface="Calibri" panose="020F0502020204030204" pitchFamily="34" charset="0"/>
            </a:endParaRPr>
          </a:p>
          <a:p>
            <a:r>
              <a:rPr lang="en-US" b="1" dirty="0"/>
              <a:t>|Student notes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briefly at the activities that you might perform to address each of these categories. You will go deeper into these topics in other modules in the course.</a:t>
            </a:r>
          </a:p>
          <a:p>
            <a:endParaRPr lang="en-US" dirty="0"/>
          </a:p>
          <a:p>
            <a:r>
              <a:rPr lang="en-US" dirty="0"/>
              <a:t>To evaluate the state of the data, you must ask the correct questions and dig into the dataset. You will want to wear your data engineer's hat to think about the mechanics and technical requirements for the data and your data scientist's hat to really identify whether the dataset will be valuable even in its cleanest form.</a:t>
            </a:r>
          </a:p>
        </p:txBody>
      </p:sp>
    </p:spTree>
    <p:extLst>
      <p:ext uri="{BB962C8B-B14F-4D97-AF65-F5344CB8AC3E}">
        <p14:creationId xmlns:p14="http://schemas.microsoft.com/office/powerpoint/2010/main" val="25611189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35</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Calibri" panose="020F0502020204030204" pitchFamily="34" charset="0"/>
              </a:rPr>
              <a:t>|</a:t>
            </a:r>
            <a:endParaRPr lang="en-US" b="1" dirty="0">
              <a:solidFill>
                <a:srgbClr val="000000"/>
              </a:solidFill>
              <a:latin typeface="Calibri" panose="020F0502020204030204" pitchFamily="34" charset="0"/>
            </a:endParaRPr>
          </a:p>
          <a:p>
            <a:r>
              <a:rPr lang="en-US" b="1" dirty="0"/>
              <a:t>|Student notes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it comes to cleaning your data, the first step is to come to a consensus on what clean looks like. Some businesses deem clean data to be data in its raw format with limited business rules applied. Others might consider data to be clean only after it has been normalized, been aggregated, and had value substitutions applied to regulate all entries. These are two very different understandings of clean. Be sure to know which one you are aiming for.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you find errors in the data, trace them back to their likely source. This will help you with lineage and to predict workloads that will have integrity issues. It will also help you make a case for changes to an upstream system to improve the efficiency of ingesting the dataset into your pipeline on a recurring basis.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you do need to change values in a field to use it, make sure that you understand the impact. For example, from a purely data-centric view, entering a zero in an empty column might seem like an easy data cleansing decision to make, but &lt;null&gt; might not mean zero in the source that you are using. Similarly, data fields that sound like the same thing might actually be different.</a:t>
            </a:r>
          </a:p>
          <a:p>
            <a:endParaRPr lang="en-US" dirty="0"/>
          </a:p>
          <a:p>
            <a:r>
              <a:rPr lang="en-US" dirty="0"/>
              <a:t>In some systems, the original data is no longer valuable after it has been cleaned and transformed. However, with highly regulated data or highly volatile data, it's important to maintain both the original data and the transformed data in the destination system. For example, in an online gaming system, there might not be value in recording every direction shift that a player makes as they move on the map. The only important value is when the player enters or exits key areas of the map. However, in a banking app, all details of every transaction are vital for auditing, even though a customer might only care to see if their transaction was successful or not.</a:t>
            </a:r>
          </a:p>
        </p:txBody>
      </p:sp>
    </p:spTree>
    <p:extLst>
      <p:ext uri="{BB962C8B-B14F-4D97-AF65-F5344CB8AC3E}">
        <p14:creationId xmlns:p14="http://schemas.microsoft.com/office/powerpoint/2010/main" val="13286504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36</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Calibri" panose="020F0502020204030204" pitchFamily="34" charset="0"/>
              </a:rPr>
              <a:t>|</a:t>
            </a:r>
            <a:endParaRPr lang="en-US" b="1" dirty="0">
              <a:solidFill>
                <a:srgbClr val="000000"/>
              </a:solidFill>
              <a:latin typeface="Calibri" panose="020F0502020204030204" pitchFamily="34" charset="0"/>
            </a:endParaRPr>
          </a:p>
          <a:p>
            <a:r>
              <a:rPr lang="en-US" b="1" dirty="0"/>
              <a:t>|Student notes </a:t>
            </a:r>
          </a:p>
          <a:p>
            <a:r>
              <a:rPr lang="en-US" dirty="0"/>
              <a:t>Even if each data source has been carefully maintained, sources will have differences that you need to address with transformations. Transformations are likely to occur across the ingest and processing phases, and the types of transformations might be quite diverse.</a:t>
            </a:r>
          </a:p>
          <a:p>
            <a:endParaRPr lang="en-US" dirty="0"/>
          </a:p>
          <a:p>
            <a:r>
              <a:rPr lang="en-US" dirty="0"/>
              <a:t>Transformations can be basic, such as the example pictured on this slide where you need to convert field values to a common format. In this example, the database record is transformed to replace the null value with a zero in the </a:t>
            </a:r>
            <a:r>
              <a:rPr lang="en-US" b="0" dirty="0"/>
              <a:t>Children field and replace </a:t>
            </a:r>
            <a:r>
              <a:rPr lang="en-US" dirty="0"/>
              <a:t>the word Ohio with OH in the State field.</a:t>
            </a:r>
          </a:p>
          <a:p>
            <a:endParaRPr lang="en-US" dirty="0"/>
          </a:p>
          <a:p>
            <a:r>
              <a:rPr lang="en-US" dirty="0"/>
              <a:t>Transformations can also be more advanced, such as applying business rules to the data to calculate new values. Advanced transformations include filtering records, complex join operations, aggregating rows, splitting columns, and data validation.</a:t>
            </a:r>
          </a:p>
        </p:txBody>
      </p:sp>
    </p:spTree>
    <p:extLst>
      <p:ext uri="{BB962C8B-B14F-4D97-AF65-F5344CB8AC3E}">
        <p14:creationId xmlns:p14="http://schemas.microsoft.com/office/powerpoint/2010/main" val="22001680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rgbClr val="000000"/>
                </a:solidFill>
                <a:latin typeface="Calibri" panose="020F0502020204030204" pitchFamily="34" charset="0"/>
              </a:rPr>
              <a:t>|</a:t>
            </a:r>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37</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Calibri" panose="020F0502020204030204" pitchFamily="34" charset="0"/>
              </a:rPr>
              <a:t>|</a:t>
            </a:r>
            <a:endParaRPr lang="en-US" b="1" dirty="0">
              <a:solidFill>
                <a:srgbClr val="000000"/>
              </a:solidFill>
              <a:latin typeface="Calibri" panose="020F0502020204030204" pitchFamily="34" charset="0"/>
            </a:endParaRPr>
          </a:p>
          <a:p>
            <a:r>
              <a:rPr lang="en-US" b="1" dirty="0"/>
              <a:t>|Student notes </a:t>
            </a:r>
          </a:p>
          <a:p>
            <a:r>
              <a:rPr lang="en-US" dirty="0"/>
              <a:t>A common approach with applications that aggregate data is to make updates directly to the aggregated value—for example, a count or average. Reporting and business intelligence (BI) tools query the database and have access to the aggregated value. In this example, the business is interested in learning where users spend most of their time while on the website. To support this, their extract, transform, and load (ETL) process ingests page view stats daily and updates the daily average for each page in their analytics database.</a:t>
            </a:r>
          </a:p>
        </p:txBody>
      </p:sp>
    </p:spTree>
    <p:extLst>
      <p:ext uri="{BB962C8B-B14F-4D97-AF65-F5344CB8AC3E}">
        <p14:creationId xmlns:p14="http://schemas.microsoft.com/office/powerpoint/2010/main" val="18257922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38</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Calibri" panose="020F0502020204030204" pitchFamily="34" charset="0"/>
              </a:rPr>
              <a:t>|</a:t>
            </a:r>
            <a:endParaRPr lang="en-US" b="1" dirty="0">
              <a:solidFill>
                <a:srgbClr val="000000"/>
              </a:solidFill>
              <a:latin typeface="Calibri" panose="020F0502020204030204" pitchFamily="34" charset="0"/>
            </a:endParaRPr>
          </a:p>
          <a:p>
            <a:r>
              <a:rPr lang="en-US" b="1" dirty="0"/>
              <a:t>|Student notes </a:t>
            </a:r>
          </a:p>
          <a:p>
            <a:r>
              <a:rPr lang="en-US" dirty="0"/>
              <a:t>As the slide indicates, there are shortcomings to the approach of saving only the aggregated values. First, this approach is not flexible if the business decides that they want to dig deeper or ask different questions. Second, the analytics database doesn't have any traceability back to the previous day's value after the new day's data has been incorporated into the average. Finally, this approach makes it more difficult to find and debug errors. In this example, the total of 960 seconds for page y is incorrect, but there isn't a way to easily figure out what is causing the error or to audit it.</a:t>
            </a:r>
          </a:p>
        </p:txBody>
      </p:sp>
    </p:spTree>
    <p:extLst>
      <p:ext uri="{BB962C8B-B14F-4D97-AF65-F5344CB8AC3E}">
        <p14:creationId xmlns:p14="http://schemas.microsoft.com/office/powerpoint/2010/main" val="108285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39</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Calibri" panose="020F0502020204030204" pitchFamily="34" charset="0"/>
              </a:rPr>
              <a:t>|</a:t>
            </a:r>
            <a:endParaRPr lang="en-US" b="1" dirty="0">
              <a:solidFill>
                <a:srgbClr val="000000"/>
              </a:solidFill>
              <a:latin typeface="Calibri" panose="020F0502020204030204" pitchFamily="34" charset="0"/>
            </a:endParaRPr>
          </a:p>
          <a:p>
            <a:r>
              <a:rPr lang="en-US" b="1" dirty="0"/>
              <a:t>|Student notes </a:t>
            </a:r>
          </a:p>
          <a:p>
            <a:r>
              <a:rPr lang="en-US" dirty="0"/>
              <a:t>This slide highlights a better approach for analytics to support the value and veracity of data. The ETL process writes a row in the analytics data store for each page view and includes a time stamp. This gives the business the opportunity to query the data in different ways and retains the original values so that queries could be done for different time periods. This approach also provides traceability to the original values and makes it easier to debug problems when errors occur. In this example, something went wrong when capturing the value for October 5 for one of the users. But, because you have the details for each day, user, and webpage, you can identify that data is missing. By using timestamps and capturing as much unmanipulated data as you can, you provide flexibility and traceability in your analytics solutions.</a:t>
            </a:r>
          </a:p>
        </p:txBody>
      </p:sp>
    </p:spTree>
    <p:extLst>
      <p:ext uri="{BB962C8B-B14F-4D97-AF65-F5344CB8AC3E}">
        <p14:creationId xmlns:p14="http://schemas.microsoft.com/office/powerpoint/2010/main" val="1169479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t>
            </a:r>
            <a:r>
              <a:rPr lang="en-US" b="1" dirty="0"/>
              <a:t>Slide number </a:t>
            </a:r>
            <a:fld id="{5C1B900B-5B1A-4351-A6A8-9EA466DC2EE4}" type="slidenum">
              <a:rPr lang="en-US" b="1" smtClean="0"/>
              <a:pPr/>
              <a:t>4</a:t>
            </a:fld>
            <a:endParaRPr lang="en-US" b="1" dirty="0"/>
          </a:p>
          <a:p>
            <a:r>
              <a:rPr lang="en-US" b="1" dirty="0"/>
              <a:t>|Instructor notes</a:t>
            </a:r>
          </a:p>
          <a:p>
            <a:r>
              <a:rPr lang="en-US" b="0" dirty="0">
                <a:solidFill>
                  <a:srgbClr val="000000"/>
                </a:solidFill>
                <a:latin typeface="Calibri" panose="020F0502020204030204" pitchFamily="34" charset="0"/>
              </a:rPr>
              <a:t>|</a:t>
            </a:r>
            <a:endParaRPr lang="en-US" b="1" dirty="0">
              <a:solidFill>
                <a:srgbClr val="000000"/>
              </a:solidFill>
              <a:latin typeface="Calibri" panose="020F0502020204030204" pitchFamily="34" charset="0"/>
            </a:endParaRPr>
          </a:p>
          <a:p>
            <a:r>
              <a:rPr lang="en-US" b="1" dirty="0"/>
              <a:t>|Student notes</a:t>
            </a:r>
          </a:p>
          <a:p>
            <a:r>
              <a:rPr lang="en-US" dirty="0"/>
              <a:t>The objectives of this module are presented across multiple sections.</a:t>
            </a:r>
          </a:p>
          <a:p>
            <a:endParaRPr lang="en-US" dirty="0"/>
          </a:p>
          <a:p>
            <a:r>
              <a:rPr lang="en-US" dirty="0"/>
              <a:t>You will also complete a hands-on activity that asks you to consider data types and sources for an example use case.</a:t>
            </a:r>
          </a:p>
          <a:p>
            <a:endParaRPr lang="en-US" dirty="0"/>
          </a:p>
          <a:p>
            <a:r>
              <a:rPr lang="en-US" dirty="0"/>
              <a:t>The module wraps up with a sample exam question and an online knowledge check that covers the material presented.</a:t>
            </a:r>
          </a:p>
        </p:txBody>
      </p:sp>
    </p:spTree>
    <p:extLst>
      <p:ext uri="{BB962C8B-B14F-4D97-AF65-F5344CB8AC3E}">
        <p14:creationId xmlns:p14="http://schemas.microsoft.com/office/powerpoint/2010/main" val="40482504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40</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Calibri" panose="020F0502020204030204" pitchFamily="34" charset="0"/>
              </a:rPr>
              <a:t>|</a:t>
            </a:r>
            <a:endParaRPr lang="en-US" b="1" dirty="0">
              <a:solidFill>
                <a:srgbClr val="000000"/>
              </a:solidFill>
              <a:latin typeface="Calibri" panose="020F0502020204030204" pitchFamily="34" charset="0"/>
            </a:endParaRPr>
          </a:p>
          <a:p>
            <a:r>
              <a:rPr lang="en-US" b="1" dirty="0"/>
              <a:t>|Student notes </a:t>
            </a:r>
          </a:p>
          <a:p>
            <a:r>
              <a:rPr lang="en-US" dirty="0"/>
              <a:t>Now that you have clean, trustworthy data in your pipeline, it's your job to keep it that way. This means preventing unwanted changes, knowing what has changed, and putting rules and processes in place that limit the opportunity for issues to be introduced.</a:t>
            </a:r>
          </a:p>
          <a:p>
            <a:endParaRPr lang="en-US" dirty="0"/>
          </a:p>
          <a:p>
            <a:r>
              <a:rPr lang="en-US" dirty="0"/>
              <a:t>You need to secure your pipeline layers as data moves through them and when data is stored in them. Use the best practice of granting least privilege access to any users who should be allowed access to the data. For example, many users will only require read-only access.</a:t>
            </a:r>
          </a:p>
          <a:p>
            <a:endParaRPr lang="en-US" dirty="0"/>
          </a:p>
          <a:p>
            <a:r>
              <a:rPr lang="en-US" dirty="0"/>
              <a:t>Different types of data stores will have different methods to maintain data integrity, and you need to implement the recommended best practices for each type. It is also important that you implement audit trails so that you can trace back any changes.</a:t>
            </a:r>
          </a:p>
          <a:p>
            <a:endParaRPr lang="en-US" dirty="0"/>
          </a:p>
          <a:p>
            <a:r>
              <a:rPr lang="en-US" dirty="0"/>
              <a:t>At an organizational level, the organization should implement an overarching data compliance and governance process that applies across all of the data stores and access methods. The governance process should include classifying data according to its security level and cataloging data to make it findable. An important part of this approach is maintaining a single source of truth for an element of data. This means that one data store is the system of record, and any other data stores that use that data load it from the primary source.</a:t>
            </a:r>
          </a:p>
        </p:txBody>
      </p:sp>
    </p:spTree>
    <p:extLst>
      <p:ext uri="{BB962C8B-B14F-4D97-AF65-F5344CB8AC3E}">
        <p14:creationId xmlns:p14="http://schemas.microsoft.com/office/powerpoint/2010/main" val="7947611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41</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Calibri" panose="020F0502020204030204" pitchFamily="34" charset="0"/>
              </a:rPr>
              <a:t>|</a:t>
            </a:r>
            <a:endParaRPr lang="en-US" b="1" dirty="0">
              <a:solidFill>
                <a:srgbClr val="000000"/>
              </a:solidFill>
              <a:latin typeface="Calibri" panose="020F0502020204030204" pitchFamily="34" charset="0"/>
            </a:endParaRPr>
          </a:p>
          <a:p>
            <a:r>
              <a:rPr lang="en-US" b="1" dirty="0"/>
              <a:t>|Student notes </a:t>
            </a:r>
          </a:p>
          <a:p>
            <a:r>
              <a:rPr lang="en-US" dirty="0"/>
              <a:t>Here are a few key points to summarize this section. </a:t>
            </a:r>
          </a:p>
          <a:p>
            <a:pPr marL="171450" indent="-171450">
              <a:buFont typeface="Arial" panose="020B0604020202020204" pitchFamily="34" charset="0"/>
              <a:buChar char="•"/>
            </a:pPr>
            <a:r>
              <a:rPr lang="en-US" dirty="0"/>
              <a:t>As a data engineer or data scientist, you need to question the data source before it ever enters the pipeline.</a:t>
            </a:r>
          </a:p>
          <a:p>
            <a:pPr marL="171450" indent="-171450">
              <a:buFont typeface="Arial" panose="020B0604020202020204" pitchFamily="34" charset="0"/>
              <a:buChar char="•"/>
            </a:pPr>
            <a:r>
              <a:rPr lang="en-US" dirty="0"/>
              <a:t>After you determine to use a data source, you need to determine how to clean it and have a common definition of what clean means for a data source. Ensure that any transformation does what you intended.</a:t>
            </a:r>
          </a:p>
          <a:p>
            <a:pPr marL="171450" indent="-171450">
              <a:buFont typeface="Arial" panose="020B0604020202020204" pitchFamily="34" charset="0"/>
              <a:buChar char="•"/>
            </a:pPr>
            <a:r>
              <a:rPr lang="en-US" dirty="0"/>
              <a:t>Save raw data in an immutable form so that you have details instead of only aggregated values. This supports future insights, and makes it easier to find errors.</a:t>
            </a:r>
          </a:p>
          <a:p>
            <a:pPr marL="171450" indent="-171450">
              <a:buFont typeface="Arial" panose="020B0604020202020204" pitchFamily="34" charset="0"/>
              <a:buChar char="•"/>
            </a:pPr>
            <a:r>
              <a:rPr lang="en-US" dirty="0"/>
              <a:t>To protect your cleaned data, your organization should implement processes and governance strategies to manage the data in your systems.</a:t>
            </a:r>
          </a:p>
        </p:txBody>
      </p:sp>
    </p:spTree>
    <p:extLst>
      <p:ext uri="{BB962C8B-B14F-4D97-AF65-F5344CB8AC3E}">
        <p14:creationId xmlns:p14="http://schemas.microsoft.com/office/powerpoint/2010/main" val="40958844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rgbClr val="000000"/>
                </a:solidFill>
                <a:latin typeface="Calibri" panose="020F0502020204030204" pitchFamily="34" charset="0"/>
              </a:rPr>
              <a:t>|</a:t>
            </a:r>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42</a:t>
            </a:fld>
            <a:r>
              <a:rPr lang="en-US" b="1" dirty="0">
                <a:solidFill>
                  <a:srgbClr val="000000"/>
                </a:solidFill>
                <a:latin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00"/>
                </a:solidFill>
                <a:latin typeface="Calibri" panose="020F0502020204030204" pitchFamily="34" charset="0"/>
              </a:rPr>
              <a:t>|Instructor notes</a:t>
            </a:r>
          </a:p>
          <a:p>
            <a:r>
              <a:rPr lang="en-US" dirty="0"/>
              <a:t>|The goal of this activity is to give students example business use cases and ask them to think about the data questions in terms of the Vs, the types of data, and what might be needed to transform the data.</a:t>
            </a:r>
          </a:p>
          <a:p>
            <a:r>
              <a:rPr lang="en-US" dirty="0"/>
              <a:t>|Students can choose an example and work through it. There are no correct answers—this is intended to help learners to recognize the factors that must be considered. There are suggestions in the instructor's answer key to help prompt discussions. </a:t>
            </a:r>
          </a:p>
          <a:p>
            <a:r>
              <a:rPr lang="en-US" dirty="0"/>
              <a:t>|The instructor files section of the online course provides detailed instructions and a worksheet you can use in the PipelinePlanningActivity.pdf file. This is suggested as a group breakout activity, but it could also be done individually with results shared within the online course.  The use cases introduced here will be revisited in later modules of the course. The fraud use case is revisited in the Processing Data for ML module, The gaming analytics use case is revisited in the Analyzing and Visualizing Data module, and the e-bike use case is revisited in its own PowerPoint deck titled IoT Use Case Slides. This deck is intended as supplemental learning across the nodules focused on ingestion, storage, and analysis and visualization of IoT data in a simplified scenario. You might choose to use it as reinforcement at the close of each related module, or as a review after all modules have been completed.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Calibri" panose="020F0502020204030204" pitchFamily="34" charset="0"/>
              </a:rPr>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|Student notes </a:t>
            </a:r>
            <a:endParaRPr lang="en-US" dirty="0"/>
          </a:p>
          <a:p>
            <a:r>
              <a:rPr lang="en-US" dirty="0"/>
              <a:t>Throughout the course, the use cases that are introduced in this activity will be used to illustrate concepts and provide a means to compare different design choices.</a:t>
            </a:r>
          </a:p>
        </p:txBody>
      </p:sp>
    </p:spTree>
    <p:extLst>
      <p:ext uri="{BB962C8B-B14F-4D97-AF65-F5344CB8AC3E}">
        <p14:creationId xmlns:p14="http://schemas.microsoft.com/office/powerpoint/2010/main" val="27758468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43</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00"/>
                </a:solidFill>
                <a:latin typeface="Calibri" panose="020F0502020204030204" pitchFamily="34" charset="0"/>
              </a:rPr>
              <a:t>|</a:t>
            </a:r>
          </a:p>
          <a:p>
            <a:r>
              <a:rPr lang="en-US" b="1" dirty="0"/>
              <a:t>|Student notes </a:t>
            </a:r>
          </a:p>
          <a:p>
            <a:r>
              <a:rPr lang="en-US" dirty="0"/>
              <a:t>This section summarizes what you have learned and brings the Elements of Data module to a close.</a:t>
            </a:r>
          </a:p>
        </p:txBody>
      </p:sp>
    </p:spTree>
    <p:extLst>
      <p:ext uri="{BB962C8B-B14F-4D97-AF65-F5344CB8AC3E}">
        <p14:creationId xmlns:p14="http://schemas.microsoft.com/office/powerpoint/2010/main" val="16594444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rgbClr val="000000"/>
                </a:solidFill>
                <a:latin typeface="Calibri" panose="020F0502020204030204" pitchFamily="34" charset="0"/>
              </a:rPr>
              <a:t>|</a:t>
            </a:r>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44</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Calibri" panose="020F0502020204030204" pitchFamily="34" charset="0"/>
              </a:rPr>
              <a:t>|</a:t>
            </a:r>
            <a:endParaRPr lang="en-US" b="1" dirty="0">
              <a:solidFill>
                <a:srgbClr val="000000"/>
              </a:solidFill>
              <a:latin typeface="Calibri" panose="020F0502020204030204" pitchFamily="34" charset="0"/>
            </a:endParaRPr>
          </a:p>
          <a:p>
            <a:r>
              <a:rPr lang="en-US" b="1" dirty="0"/>
              <a:t>|Student notes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module introduced a basic vocabulary to think about the data sources that will feed your pipeline. You learned about volume, velocity, variety, veracity, and value and how each of them impacts your pipeline design. You also learned the importance of asking questions about data sources before they enter your pipeline and protecting them after they are part of your system.</a:t>
            </a:r>
          </a:p>
        </p:txBody>
      </p:sp>
    </p:spTree>
    <p:extLst>
      <p:ext uri="{BB962C8B-B14F-4D97-AF65-F5344CB8AC3E}">
        <p14:creationId xmlns:p14="http://schemas.microsoft.com/office/powerpoint/2010/main" val="428113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number </a:t>
            </a:r>
            <a:fld id="{5C1B900B-5B1A-4351-A6A8-9EA466DC2EE4}" type="slidenum">
              <a:rPr lang="en-US" b="1" smtClean="0"/>
              <a:pPr/>
              <a:t>45</a:t>
            </a:fld>
            <a:endParaRPr lang="en-US" b="1" dirty="0"/>
          </a:p>
          <a:p>
            <a:r>
              <a:rPr lang="en-US" b="1" dirty="0"/>
              <a:t>|Instructor notes</a:t>
            </a:r>
          </a:p>
          <a:p>
            <a:r>
              <a:rPr lang="en-US" b="0" dirty="0">
                <a:solidFill>
                  <a:srgbClr val="000000"/>
                </a:solidFill>
                <a:latin typeface="Calibri" panose="020F0502020204030204" pitchFamily="34" charset="0"/>
              </a:rPr>
              <a:t>|</a:t>
            </a:r>
            <a:endParaRPr lang="en-US" b="1" dirty="0">
              <a:solidFill>
                <a:srgbClr val="000000"/>
              </a:solidFill>
              <a:latin typeface="Calibri" panose="020F0502020204030204" pitchFamily="34" charset="0"/>
            </a:endParaRPr>
          </a:p>
          <a:p>
            <a:r>
              <a:rPr lang="en-US" b="1" dirty="0"/>
              <a:t>|Student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Calibri" panose="020F0502020204030204" pitchFamily="34" charset="0"/>
              </a:rPr>
              <a:t>Use your online course to access the knowledge check for this module.</a:t>
            </a:r>
            <a:endParaRPr lang="en-US" dirty="0"/>
          </a:p>
        </p:txBody>
      </p:sp>
    </p:spTree>
    <p:extLst>
      <p:ext uri="{BB962C8B-B14F-4D97-AF65-F5344CB8AC3E}">
        <p14:creationId xmlns:p14="http://schemas.microsoft.com/office/powerpoint/2010/main" val="13982285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b="1" dirty="0"/>
              <a:t>|Slide number </a:t>
            </a:r>
            <a:fld id="{553D6894-8726-415B-9FD1-9AEC571F76BC}" type="slidenum">
              <a:rPr lang="en-US" b="1" smtClean="0"/>
              <a:pPr/>
              <a:t>46</a:t>
            </a:fld>
            <a:r>
              <a:rPr lang="en-US" b="1"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 </a:t>
            </a:r>
            <a:r>
              <a:rPr lang="en-US" b="0" dirty="0"/>
              <a:t>The key words section is animated to be revealed on click. </a:t>
            </a:r>
            <a:endParaRPr lang="en-US" b="1" dirty="0"/>
          </a:p>
          <a:p>
            <a:r>
              <a:rPr lang="en-US" dirty="0"/>
              <a:t>|</a:t>
            </a:r>
          </a:p>
          <a:p>
            <a:r>
              <a:rPr lang="en-US" b="1" dirty="0"/>
              <a:t>|Student notes</a:t>
            </a:r>
          </a:p>
          <a:p>
            <a:r>
              <a:rPr lang="en-US" dirty="0"/>
              <a:t>The question notes that the pipeline will use sales transaction data that is received from multiple sales partners. The data that needs to be collected into the pipeline is not in a standard format.</a:t>
            </a:r>
          </a:p>
        </p:txBody>
      </p:sp>
      <p:sp>
        <p:nvSpPr>
          <p:cNvPr id="5" name="Slide Image Placeholder 4">
            <a:extLst>
              <a:ext uri="{FF2B5EF4-FFF2-40B4-BE49-F238E27FC236}">
                <a16:creationId xmlns:a16="http://schemas.microsoft.com/office/drawing/2014/main" id="{76E16413-9C8F-4FE3-BEC1-38C0931D434D}"/>
              </a:ext>
            </a:extLst>
          </p:cNvPr>
          <p:cNvSpPr>
            <a:spLocks noGrp="1" noRot="1" noChangeAspect="1"/>
          </p:cNvSpPr>
          <p:nvPr>
            <p:ph type="sldImg"/>
          </p:nvPr>
        </p:nvSpPr>
        <p:spPr/>
      </p:sp>
    </p:spTree>
    <p:extLst>
      <p:ext uri="{BB962C8B-B14F-4D97-AF65-F5344CB8AC3E}">
        <p14:creationId xmlns:p14="http://schemas.microsoft.com/office/powerpoint/2010/main" val="29387966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b="1" dirty="0"/>
              <a:t>|Slide number </a:t>
            </a:r>
            <a:fld id="{553D6894-8726-415B-9FD1-9AEC571F76BC}" type="slidenum">
              <a:rPr lang="en-US" b="1" smtClean="0"/>
              <a:pPr/>
              <a:t>47</a:t>
            </a:fld>
            <a:r>
              <a:rPr lang="en-US" b="1" dirty="0"/>
              <a:t> </a:t>
            </a:r>
          </a:p>
          <a:p>
            <a:r>
              <a:rPr lang="en-US" b="1" dirty="0"/>
              <a:t>|Instructor notes</a:t>
            </a:r>
          </a:p>
          <a:p>
            <a:r>
              <a:rPr lang="en-US" dirty="0"/>
              <a:t>|</a:t>
            </a:r>
          </a:p>
          <a:p>
            <a:r>
              <a:rPr lang="en-US" b="1" dirty="0"/>
              <a:t>|Student notes</a:t>
            </a:r>
          </a:p>
          <a:p>
            <a:r>
              <a:rPr lang="en-US" dirty="0"/>
              <a:t>Use the key words that you identified on the previous slide, and review each of the possible responses to determine which one best addresses the question.</a:t>
            </a:r>
          </a:p>
        </p:txBody>
      </p:sp>
      <p:sp>
        <p:nvSpPr>
          <p:cNvPr id="5" name="Slide Image Placeholder 4">
            <a:extLst>
              <a:ext uri="{FF2B5EF4-FFF2-40B4-BE49-F238E27FC236}">
                <a16:creationId xmlns:a16="http://schemas.microsoft.com/office/drawing/2014/main" id="{E5F76523-A520-4158-97CC-E9FC53729D5E}"/>
              </a:ext>
            </a:extLst>
          </p:cNvPr>
          <p:cNvSpPr>
            <a:spLocks noGrp="1" noRot="1" noChangeAspect="1"/>
          </p:cNvSpPr>
          <p:nvPr>
            <p:ph type="sldImg"/>
          </p:nvPr>
        </p:nvSpPr>
        <p:spPr/>
      </p:sp>
    </p:spTree>
    <p:extLst>
      <p:ext uri="{BB962C8B-B14F-4D97-AF65-F5344CB8AC3E}">
        <p14:creationId xmlns:p14="http://schemas.microsoft.com/office/powerpoint/2010/main" val="42800261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b="1"/>
              <a:t>|</a:t>
            </a:r>
            <a:r>
              <a:rPr lang="en-US" b="1" dirty="0"/>
              <a:t>Slide number </a:t>
            </a:r>
            <a:fld id="{553D6894-8726-415B-9FD1-9AEC571F76BC}" type="slidenum">
              <a:rPr lang="en-US" b="1" smtClean="0"/>
              <a:pPr/>
              <a:t>48</a:t>
            </a:fld>
            <a:r>
              <a:rPr lang="en-US" b="1" dirty="0"/>
              <a:t> </a:t>
            </a:r>
          </a:p>
          <a:p>
            <a:r>
              <a:rPr lang="en-US" b="1" dirty="0"/>
              <a:t>|Instructor notes</a:t>
            </a:r>
          </a:p>
          <a:p>
            <a:r>
              <a:rPr lang="en-US" dirty="0"/>
              <a:t>|</a:t>
            </a:r>
          </a:p>
          <a:p>
            <a:r>
              <a:rPr lang="en-US" b="1" dirty="0"/>
              <a:t>|Student notes</a:t>
            </a:r>
          </a:p>
          <a:p>
            <a:r>
              <a:rPr lang="en-US" dirty="0"/>
              <a:t>To use the data from partner files in the pipeline, you need to define a unified structure and transform each partner file into the common structure, so B is the correct answer. </a:t>
            </a:r>
          </a:p>
          <a:p>
            <a:endParaRPr lang="en-US" dirty="0"/>
          </a:p>
          <a:p>
            <a:r>
              <a:rPr lang="en-US" dirty="0"/>
              <a:t>Choice A (Extract the number of sales from each file, then write the partner ID and sales total to the analytics data store for analysis) does describe a way to combine the data and record summary sales data, but the best practice would be to write the detailed record to the analytics store for both future analysis and auditability.</a:t>
            </a:r>
          </a:p>
          <a:p>
            <a:br>
              <a:rPr lang="en-US" dirty="0"/>
            </a:br>
            <a:r>
              <a:rPr lang="en-US" dirty="0"/>
              <a:t>Choice C (Identify sources of statistical bias as part of extracting and transforming the data for analysis) is not a relevant consideration for sales transaction data. It also isn't a process that you would perform as part of collecting data from its source and bringing it into your pipeline.</a:t>
            </a:r>
          </a:p>
          <a:p>
            <a:br>
              <a:rPr lang="en-US" dirty="0"/>
            </a:br>
            <a:r>
              <a:rPr lang="en-US" dirty="0"/>
              <a:t>Choice D (Import all files into the analytics data store with a partner ID, then grant access to each partner to edit the records and fix errors in only their data) isn't a good approach because it goes against best practices to protect the veracity of data in your pipeline. You might ask partners to fix errors in their source databases if appropriate, but you don’t want people modifying the data in your analytics store. Avoid giving write access to your analytics store to reduce the chance for human error.</a:t>
            </a:r>
          </a:p>
        </p:txBody>
      </p:sp>
      <p:sp>
        <p:nvSpPr>
          <p:cNvPr id="5" name="Slide Image Placeholder 4">
            <a:extLst>
              <a:ext uri="{FF2B5EF4-FFF2-40B4-BE49-F238E27FC236}">
                <a16:creationId xmlns:a16="http://schemas.microsoft.com/office/drawing/2014/main" id="{59F0AB01-CBF2-4A10-86FE-A515B08D59D3}"/>
              </a:ext>
            </a:extLst>
          </p:cNvPr>
          <p:cNvSpPr>
            <a:spLocks noGrp="1" noRot="1" noChangeAspect="1"/>
          </p:cNvSpPr>
          <p:nvPr>
            <p:ph type="sldImg"/>
          </p:nvPr>
        </p:nvSpPr>
        <p:spPr/>
      </p:sp>
    </p:spTree>
    <p:extLst>
      <p:ext uri="{BB962C8B-B14F-4D97-AF65-F5344CB8AC3E}">
        <p14:creationId xmlns:p14="http://schemas.microsoft.com/office/powerpoint/2010/main" val="301060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t>
            </a:r>
            <a:r>
              <a:rPr lang="en-US" b="1" dirty="0"/>
              <a:t>Slide number </a:t>
            </a:r>
            <a:fld id="{553D6894-8726-415B-9FD1-9AEC571F76BC}" type="slidenum">
              <a:rPr lang="en-US" b="1" smtClean="0"/>
              <a:pPr/>
              <a:t>49</a:t>
            </a:fld>
            <a:r>
              <a:rPr lang="en-US" b="1" dirty="0"/>
              <a:t> </a:t>
            </a:r>
          </a:p>
          <a:p>
            <a:r>
              <a:rPr lang="en-US" b="1" dirty="0"/>
              <a:t>|Instructor notes</a:t>
            </a:r>
          </a:p>
          <a:p>
            <a:r>
              <a:rPr lang="en-US" dirty="0"/>
              <a:t>|</a:t>
            </a:r>
          </a:p>
          <a:p>
            <a:r>
              <a:rPr lang="en-US" b="1" dirty="0"/>
              <a:t>|Student notes</a:t>
            </a:r>
          </a:p>
          <a:p>
            <a:r>
              <a:rPr lang="en-US" dirty="0"/>
              <a:t>That concludes this module. The Content Resources page of your course includes links to additional resources that are related to this module.</a:t>
            </a:r>
          </a:p>
        </p:txBody>
      </p:sp>
    </p:spTree>
    <p:extLst>
      <p:ext uri="{BB962C8B-B14F-4D97-AF65-F5344CB8AC3E}">
        <p14:creationId xmlns:p14="http://schemas.microsoft.com/office/powerpoint/2010/main" val="4066025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t>
            </a:r>
            <a:r>
              <a:rPr lang="en-US" b="1" dirty="0"/>
              <a:t>Slide number </a:t>
            </a:r>
            <a:fld id="{5C1B900B-5B1A-4351-A6A8-9EA466DC2EE4}" type="slidenum">
              <a:rPr lang="en-US" b="1" smtClean="0"/>
              <a:pPr/>
              <a:t>5</a:t>
            </a:fld>
            <a:endParaRPr lang="en-US" b="1" dirty="0"/>
          </a:p>
          <a:p>
            <a:r>
              <a:rPr lang="en-US" b="1" dirty="0"/>
              <a:t>|Instructor notes</a:t>
            </a:r>
          </a:p>
          <a:p>
            <a:r>
              <a:rPr lang="en-US" b="0" dirty="0"/>
              <a:t>|If there is a time lapse between modules 2 and 3, you might want to review this slide as a prompt. If delivering back to back, you might skip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|Student notes</a:t>
            </a:r>
          </a:p>
          <a:p>
            <a:r>
              <a:rPr lang="en-US" dirty="0"/>
              <a:t>The questions on this slide were introduced in the Data-Driven Organizations module. The questions are directly relevant to the data characteristics that are discussed in this module. Answering these questions means understanding the five Vs of data.</a:t>
            </a:r>
          </a:p>
        </p:txBody>
      </p:sp>
    </p:spTree>
    <p:extLst>
      <p:ext uri="{BB962C8B-B14F-4D97-AF65-F5344CB8AC3E}">
        <p14:creationId xmlns:p14="http://schemas.microsoft.com/office/powerpoint/2010/main" val="6103132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29772814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51</a:t>
            </a:fld>
            <a:r>
              <a:rPr lang="en-US" b="1" dirty="0">
                <a:solidFill>
                  <a:srgbClr val="000000"/>
                </a:solidFill>
                <a:latin typeface="Calibri" panose="020F0502020204030204" pitchFamily="34" charset="0"/>
              </a:rPr>
              <a:t> </a:t>
            </a:r>
          </a:p>
          <a:p>
            <a:endParaRPr lang="en-US" b="1" dirty="0">
              <a:solidFill>
                <a:srgbClr val="000000"/>
              </a:solidFill>
              <a:latin typeface="Calibri" panose="020F0502020204030204" pitchFamily="34" charset="0"/>
            </a:endParaRPr>
          </a:p>
          <a:p>
            <a:r>
              <a:rPr lang="en-US" b="1" dirty="0">
                <a:solidFill>
                  <a:srgbClr val="000000"/>
                </a:solidFill>
                <a:latin typeface="Calibri" panose="020F0502020204030204" pitchFamily="34" charset="0"/>
              </a:rPr>
              <a:t>|Instructor notes</a:t>
            </a:r>
          </a:p>
          <a:p>
            <a:r>
              <a:rPr lang="en-US" b="1" dirty="0">
                <a:solidFill>
                  <a:srgbClr val="000000"/>
                </a:solidFill>
                <a:latin typeface="Calibri" panose="020F0502020204030204" pitchFamily="34" charset="0"/>
              </a:rPr>
              <a:t>|</a:t>
            </a:r>
            <a:r>
              <a:rPr lang="en-US" b="0" dirty="0">
                <a:solidFill>
                  <a:srgbClr val="000000"/>
                </a:solidFill>
                <a:latin typeface="Calibri" panose="020F0502020204030204" pitchFamily="34" charset="0"/>
              </a:rPr>
              <a:t>This is a light-hearted analogy, but it might be worth calling out the distinctions it aims to show. With good data, you get a well defined model with lots of details realized. If you have less data, but it is still good quality data, you can still derive the concept of a house from the data, just with much less clarity. If you attempt to process the model with bad data, your outcome is something completely different (in this case a chicken). </a:t>
            </a:r>
            <a:endParaRPr lang="en-US" b="1" dirty="0">
              <a:solidFill>
                <a:srgbClr val="000000"/>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Calibri" panose="020F0502020204030204" pitchFamily="34" charset="0"/>
              </a:rPr>
              <a:t>|</a:t>
            </a:r>
            <a:endParaRPr lang="en-US" b="1" dirty="0">
              <a:solidFill>
                <a:srgbClr val="000000"/>
              </a:solidFill>
              <a:latin typeface="Calibri" panose="020F0502020204030204" pitchFamily="34" charset="0"/>
            </a:endParaRPr>
          </a:p>
          <a:p>
            <a:endParaRPr lang="en-US" b="1" dirty="0">
              <a:solidFill>
                <a:srgbClr val="000000"/>
              </a:solidFill>
              <a:latin typeface="Calibri" panose="020F0502020204030204" pitchFamily="34" charset="0"/>
            </a:endParaRPr>
          </a:p>
          <a:p>
            <a:r>
              <a:rPr lang="en-US" b="1" dirty="0"/>
              <a:t>|Student notes </a:t>
            </a:r>
          </a:p>
          <a:p>
            <a:r>
              <a:rPr lang="en-US" dirty="0"/>
              <a:t>It might seem obvious, but it's important to remember that the impact of bad data can be worse than working without much data. When you work with limited data, decision makers are aware of the limitations and can manage risk accordingly. If consumers trust bad data to drive decision-making, the results could be dramatically different.</a:t>
            </a:r>
          </a:p>
        </p:txBody>
      </p:sp>
    </p:spTree>
    <p:extLst>
      <p:ext uri="{BB962C8B-B14F-4D97-AF65-F5344CB8AC3E}">
        <p14:creationId xmlns:p14="http://schemas.microsoft.com/office/powerpoint/2010/main" val="21151893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37438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6</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r>
              <a:rPr lang="en-US" b="0" dirty="0">
                <a:solidFill>
                  <a:srgbClr val="000000"/>
                </a:solidFill>
                <a:latin typeface="Calibri" panose="020F0502020204030204" pitchFamily="34" charset="0"/>
              </a:rPr>
              <a:t>|</a:t>
            </a:r>
            <a:endParaRPr lang="en-US" b="1" dirty="0">
              <a:solidFill>
                <a:srgbClr val="000000"/>
              </a:solidFill>
              <a:latin typeface="Calibri" panose="020F0502020204030204" pitchFamily="34" charset="0"/>
            </a:endParaRPr>
          </a:p>
          <a:p>
            <a:r>
              <a:rPr lang="en-US" b="1" dirty="0">
                <a:solidFill>
                  <a:srgbClr val="000000"/>
                </a:solidFill>
                <a:latin typeface="Calibri" panose="020F0502020204030204" pitchFamily="34" charset="0"/>
              </a:rPr>
              <a:t>|Student notes</a:t>
            </a:r>
          </a:p>
          <a:p>
            <a:r>
              <a:rPr lang="en-US" dirty="0"/>
              <a:t>This section identifies the five Vs of data, which map to the questions that a data engineer must answer to design a good data infrastructure.</a:t>
            </a:r>
          </a:p>
        </p:txBody>
      </p:sp>
    </p:spTree>
    <p:extLst>
      <p:ext uri="{BB962C8B-B14F-4D97-AF65-F5344CB8AC3E}">
        <p14:creationId xmlns:p14="http://schemas.microsoft.com/office/powerpoint/2010/main" val="2299294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rgbClr val="000000"/>
                </a:solidFill>
                <a:latin typeface="Calibri" panose="020F0502020204030204" pitchFamily="34" charset="0"/>
              </a:rPr>
              <a:t>|</a:t>
            </a:r>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7</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goal of this section is to highlight each characteristic, how they intertwine, and the trade-offs involved in making design decisions. Generally it's value first, and then volume/velocity variety/veracity as pairs. </a:t>
            </a:r>
          </a:p>
          <a:p>
            <a:r>
              <a:rPr lang="en-US" b="0" dirty="0">
                <a:solidFill>
                  <a:srgbClr val="000000"/>
                </a:solidFill>
                <a:latin typeface="Calibri" panose="020F0502020204030204" pitchFamily="34" charset="0"/>
              </a:rPr>
              <a:t>|</a:t>
            </a:r>
            <a:endParaRPr lang="en-US" b="1" dirty="0">
              <a:solidFill>
                <a:srgbClr val="000000"/>
              </a:solidFill>
              <a:latin typeface="Calibri" panose="020F0502020204030204" pitchFamily="34" charset="0"/>
            </a:endParaRPr>
          </a:p>
          <a:p>
            <a:r>
              <a:rPr lang="en-US" b="1" dirty="0">
                <a:solidFill>
                  <a:srgbClr val="000000"/>
                </a:solidFill>
                <a:latin typeface="Calibri" panose="020F0502020204030204" pitchFamily="34" charset="0"/>
              </a:rPr>
              <a:t>|Student notes</a:t>
            </a:r>
          </a:p>
          <a:p>
            <a:r>
              <a:rPr lang="en-US" dirty="0"/>
              <a:t>The five Vs are volume, velocity, variety, veracity and value. </a:t>
            </a:r>
          </a:p>
          <a:p>
            <a:endParaRPr lang="en-US" dirty="0"/>
          </a:p>
          <a:p>
            <a:r>
              <a:rPr lang="en-US" dirty="0"/>
              <a:t>Consider volume and velocity together because you will make infrastructure decisions about how to collect, store, and process data based on the combination of how much data you need to ingest and how quickly you will ingest it.</a:t>
            </a:r>
          </a:p>
          <a:p>
            <a:endParaRPr lang="en-US" dirty="0"/>
          </a:p>
          <a:p>
            <a:r>
              <a:rPr lang="en-US" dirty="0"/>
              <a:t>Variety and veracity both relate to the data itself—what type of data is it and what's the quality of it. Data engineers and data scientists will transform and organize the data based on its variety and veracity to make it useful for analysis.</a:t>
            </a:r>
          </a:p>
          <a:p>
            <a:endParaRPr lang="en-US" dirty="0"/>
          </a:p>
          <a:p>
            <a:r>
              <a:rPr lang="en-US" dirty="0"/>
              <a:t>Value is about ensuring that you are getting the most out of the data that you have collected. Value is also about ensuring that there is business value in the outputs from all that collecting, storing, and processing.</a:t>
            </a:r>
          </a:p>
        </p:txBody>
      </p:sp>
    </p:spTree>
    <p:extLst>
      <p:ext uri="{BB962C8B-B14F-4D97-AF65-F5344CB8AC3E}">
        <p14:creationId xmlns:p14="http://schemas.microsoft.com/office/powerpoint/2010/main" val="1541268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rgbClr val="000000"/>
                </a:solidFill>
                <a:latin typeface="Calibri" panose="020F0502020204030204" pitchFamily="34" charset="0"/>
              </a:rPr>
              <a:t>|</a:t>
            </a:r>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8</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r>
              <a:rPr lang="en-US" b="1" dirty="0">
                <a:solidFill>
                  <a:srgbClr val="000000"/>
                </a:solidFill>
                <a:latin typeface="Calibri" panose="020F0502020204030204" pitchFamily="34" charset="0"/>
              </a:rPr>
              <a:t>|</a:t>
            </a:r>
          </a:p>
          <a:p>
            <a:r>
              <a:rPr lang="en-US" b="1" dirty="0">
                <a:solidFill>
                  <a:srgbClr val="000000"/>
                </a:solidFill>
                <a:latin typeface="Calibri" panose="020F0502020204030204" pitchFamily="34" charset="0"/>
              </a:rPr>
              <a:t>|Student notes</a:t>
            </a:r>
          </a:p>
          <a:p>
            <a:r>
              <a:rPr lang="en-US" dirty="0"/>
              <a:t>To work backwards from the business need, let's look at value first. The value that you want from your data will drive all of the pipeline decisions that you make. The data strategies that were highlighted in the Data-Driven Organizations module are reflected in these strategies.</a:t>
            </a:r>
          </a:p>
          <a:p>
            <a:endParaRPr lang="en-US" dirty="0"/>
          </a:p>
          <a:p>
            <a:r>
              <a:rPr lang="en-US" sz="1200" dirty="0"/>
              <a:t>First, decide whether it appears that you can derive the desired outcome from the data sources that you have. Determine if you need to find, buy, or generate other datasets to meet the need and whether it will be feasible and cost-effective to get the data.</a:t>
            </a:r>
          </a:p>
          <a:p>
            <a:endParaRPr lang="en-US" sz="1200" dirty="0"/>
          </a:p>
          <a:p>
            <a:pPr marL="0" marR="0" lvl="0" indent="0" algn="l" defTabSz="914400" rtl="0" eaLnBrk="1" fontAlgn="auto" latinLnBrk="0" hangingPunct="1">
              <a:buClrTx/>
              <a:buSzTx/>
              <a:buFontTx/>
              <a:buNone/>
              <a:tabLst/>
              <a:defRPr/>
            </a:pPr>
            <a:r>
              <a:rPr lang="en-US" sz="1200" dirty="0"/>
              <a:t>Next, match your infrastructure decisions to the volume, velocity, and variety of data to be collected and stored, and find the best balance of throughput and cost for each use case. Where is it worth spending more to move faster or acquire more data for decision-making?</a:t>
            </a:r>
          </a:p>
          <a:p>
            <a:endParaRPr lang="en-US" sz="1200" dirty="0"/>
          </a:p>
          <a:p>
            <a:r>
              <a:rPr lang="en-US" sz="1200" dirty="0"/>
              <a:t>After you decide to invest in the data, maximize the ability of your users to draw out insights. This means reducing the time that you spend focusing on operational or administrative tasks rather than directly focusing on business value. This also means making it possible for users to discover all the data that you already have that might be relevant to a new business problem. It's also critical that you put governance in place to maintain the trustworthiness and accuracy of your data.</a:t>
            </a:r>
          </a:p>
          <a:p>
            <a:endParaRPr lang="en-US" sz="1200" dirty="0"/>
          </a:p>
          <a:p>
            <a:endParaRPr lang="en-US" dirty="0"/>
          </a:p>
        </p:txBody>
      </p:sp>
    </p:spTree>
    <p:extLst>
      <p:ext uri="{BB962C8B-B14F-4D97-AF65-F5344CB8AC3E}">
        <p14:creationId xmlns:p14="http://schemas.microsoft.com/office/powerpoint/2010/main" val="1704668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latin typeface="Calibri" panose="020F0502020204030204" pitchFamily="34" charset="0"/>
              </a:rPr>
              <a:t>|Slide number </a:t>
            </a:r>
            <a:fld id="{553D6894-8726-415B-9FD1-9AEC571F76BC}" type="slidenum">
              <a:rPr lang="en-US" b="1" smtClean="0">
                <a:solidFill>
                  <a:srgbClr val="000000"/>
                </a:solidFill>
                <a:latin typeface="Calibri" panose="020F0502020204030204" pitchFamily="34" charset="0"/>
              </a:rPr>
              <a:pPr/>
              <a:t>9</a:t>
            </a:fld>
            <a:r>
              <a:rPr lang="en-US" b="1" dirty="0">
                <a:solidFill>
                  <a:srgbClr val="000000"/>
                </a:solidFill>
                <a:latin typeface="Calibri" panose="020F0502020204030204" pitchFamily="34" charset="0"/>
              </a:rPr>
              <a:t> </a:t>
            </a:r>
          </a:p>
          <a:p>
            <a:r>
              <a:rPr lang="en-US" b="1" dirty="0">
                <a:solidFill>
                  <a:srgbClr val="000000"/>
                </a:solidFill>
                <a:latin typeface="Calibri" panose="020F0502020204030204" pitchFamily="34" charset="0"/>
              </a:rPr>
              <a:t>|Instructor notes</a:t>
            </a:r>
          </a:p>
          <a:p>
            <a:r>
              <a:rPr lang="en-US" b="0" dirty="0">
                <a:solidFill>
                  <a:srgbClr val="000000"/>
                </a:solidFill>
                <a:latin typeface="Calibri" panose="020F0502020204030204" pitchFamily="34" charset="0"/>
              </a:rPr>
              <a:t>|</a:t>
            </a:r>
            <a:endParaRPr lang="en-US" b="1" dirty="0">
              <a:solidFill>
                <a:srgbClr val="000000"/>
              </a:solidFill>
              <a:latin typeface="Calibri" panose="020F0502020204030204" pitchFamily="34" charset="0"/>
            </a:endParaRPr>
          </a:p>
          <a:p>
            <a:r>
              <a:rPr lang="en-US" b="1" dirty="0">
                <a:solidFill>
                  <a:srgbClr val="000000"/>
                </a:solidFill>
                <a:latin typeface="Calibri" panose="020F0502020204030204" pitchFamily="34" charset="0"/>
              </a:rPr>
              <a:t>|Student notes</a:t>
            </a:r>
          </a:p>
          <a:p>
            <a:r>
              <a:rPr lang="en-US" dirty="0"/>
              <a:t>This section discusses how the volume and velocity of data can shape your pipeline.</a:t>
            </a:r>
          </a:p>
        </p:txBody>
      </p:sp>
    </p:spTree>
    <p:extLst>
      <p:ext uri="{BB962C8B-B14F-4D97-AF65-F5344CB8AC3E}">
        <p14:creationId xmlns:p14="http://schemas.microsoft.com/office/powerpoint/2010/main" val="17760901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12.xml"/><Relationship Id="rId6" Type="http://schemas.openxmlformats.org/officeDocument/2006/relationships/image" Target="../media/image5.svg"/><Relationship Id="rId5" Type="http://schemas.openxmlformats.org/officeDocument/2006/relationships/image" Target="../media/image4.png"/><Relationship Id="rId4" Type="http://schemas.microsoft.com/office/2007/relationships/hdphoto" Target="../media/hdphoto3.wdp"/></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5.xml"/><Relationship Id="rId6" Type="http://schemas.openxmlformats.org/officeDocument/2006/relationships/image" Target="../media/image6.svg"/><Relationship Id="rId5" Type="http://schemas.openxmlformats.org/officeDocument/2006/relationships/image" Target="../media/image2.png"/><Relationship Id="rId4" Type="http://schemas.microsoft.com/office/2007/relationships/hdphoto" Target="../media/hdphoto1.wdp"/></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8.xml"/><Relationship Id="rId4" Type="http://schemas.openxmlformats.org/officeDocument/2006/relationships/image" Target="../media/image9.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9.xml"/><Relationship Id="rId4" Type="http://schemas.openxmlformats.org/officeDocument/2006/relationships/image" Target="../media/image9.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0.xml"/><Relationship Id="rId4" Type="http://schemas.openxmlformats.org/officeDocument/2006/relationships/image" Target="../media/image9.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1.xml"/><Relationship Id="rId4" Type="http://schemas.openxmlformats.org/officeDocument/2006/relationships/image" Target="../media/image9.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2.xml"/><Relationship Id="rId4" Type="http://schemas.openxmlformats.org/officeDocument/2006/relationships/image" Target="../media/image9.svg"/></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3.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4.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9.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9.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3.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11.xml"/><Relationship Id="rId6" Type="http://schemas.openxmlformats.org/officeDocument/2006/relationships/image" Target="../media/image5.svg"/><Relationship Id="rId5" Type="http://schemas.openxmlformats.org/officeDocument/2006/relationships/image" Target="../media/image4.png"/><Relationship Id="rId4" Type="http://schemas.microsoft.com/office/2007/relationships/hdphoto" Target="../media/hdphoto2.wdp"/></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ECE86FD8-F169-471F-88EA-8FF7FCC5008E}"/>
              </a:ext>
              <a:ext uri="{C183D7F6-B498-43B3-948B-1728B52AA6E4}">
                <adec:decorative xmlns:adec="http://schemas.microsoft.com/office/drawing/2017/decorative" val="1"/>
              </a:ext>
            </a:extLst>
          </p:cNvPr>
          <p:cNvGrpSpPr/>
          <p:nvPr/>
        </p:nvGrpSpPr>
        <p:grpSpPr>
          <a:xfrm>
            <a:off x="0" y="-1"/>
            <a:ext cx="12192000" cy="6858001"/>
            <a:chOff x="0" y="-1"/>
            <a:chExt cx="12192000" cy="6858001"/>
          </a:xfrm>
        </p:grpSpPr>
        <p:sp>
          <p:nvSpPr>
            <p:cNvPr id="89" name="BKG">
              <a:extLst>
                <a:ext uri="{FF2B5EF4-FFF2-40B4-BE49-F238E27FC236}">
                  <a16:creationId xmlns:a16="http://schemas.microsoft.com/office/drawing/2014/main" id="{027B77B7-F317-4AA6-A627-75F5AE2E7A57}"/>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7" name="CubeSide">
              <a:extLst>
                <a:ext uri="{FF2B5EF4-FFF2-40B4-BE49-F238E27FC236}">
                  <a16:creationId xmlns:a16="http://schemas.microsoft.com/office/drawing/2014/main" id="{30CD656D-5337-4244-BA3E-ABD963579911}"/>
                </a:ext>
                <a:ext uri="{C183D7F6-B498-43B3-948B-1728B52AA6E4}">
                  <adec:decorative xmlns:adec="http://schemas.microsoft.com/office/drawing/2017/decorative" val="1"/>
                </a:ext>
              </a:extLst>
            </p:cNvPr>
            <p:cNvSpPr/>
            <p:nvPr/>
          </p:nvSpPr>
          <p:spPr>
            <a:xfrm>
              <a:off x="5867400" y="0"/>
              <a:ext cx="2228850" cy="2295144"/>
            </a:xfrm>
            <a:custGeom>
              <a:avLst/>
              <a:gdLst>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2295144 h 2295144"/>
                <a:gd name="connsiteX4" fmla="*/ 0 w 2228850"/>
                <a:gd name="connsiteY4" fmla="*/ 0 h 2295144"/>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0 h 2295144"/>
              </a:gdLst>
              <a:ahLst/>
              <a:cxnLst>
                <a:cxn ang="0">
                  <a:pos x="connsiteX0" y="connsiteY0"/>
                </a:cxn>
                <a:cxn ang="0">
                  <a:pos x="connsiteX1" y="connsiteY1"/>
                </a:cxn>
                <a:cxn ang="0">
                  <a:pos x="connsiteX2" y="connsiteY2"/>
                </a:cxn>
                <a:cxn ang="0">
                  <a:pos x="connsiteX3" y="connsiteY3"/>
                </a:cxn>
              </a:cxnLst>
              <a:rect l="l" t="t" r="r" b="b"/>
              <a:pathLst>
                <a:path w="2228850" h="2295144">
                  <a:moveTo>
                    <a:pt x="0" y="0"/>
                  </a:moveTo>
                  <a:lnTo>
                    <a:pt x="2228850" y="0"/>
                  </a:lnTo>
                  <a:lnTo>
                    <a:pt x="2228850" y="229514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6" name="CubeFront">
              <a:extLst>
                <a:ext uri="{FF2B5EF4-FFF2-40B4-BE49-F238E27FC236}">
                  <a16:creationId xmlns:a16="http://schemas.microsoft.com/office/drawing/2014/main" id="{66A5F4A5-2CA3-4E34-97C1-74E113BA3D7E}"/>
                </a:ext>
                <a:ext uri="{C183D7F6-B498-43B3-948B-1728B52AA6E4}">
                  <adec:decorative xmlns:adec="http://schemas.microsoft.com/office/drawing/2017/decorative" val="1"/>
                </a:ext>
              </a:extLst>
            </p:cNvPr>
            <p:cNvSpPr/>
            <p:nvPr/>
          </p:nvSpPr>
          <p:spPr>
            <a:xfrm>
              <a:off x="8096250" y="-1"/>
              <a:ext cx="4095750" cy="2295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8" name="AWS Logo">
              <a:extLst>
                <a:ext uri="{FF2B5EF4-FFF2-40B4-BE49-F238E27FC236}">
                  <a16:creationId xmlns:a16="http://schemas.microsoft.com/office/drawing/2014/main" id="{961F7EBA-6264-4D1A-BA90-2C8A61C69B3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585216" y="338328"/>
              <a:ext cx="1097280" cy="658368"/>
            </a:xfrm>
            <a:prstGeom prst="rect">
              <a:avLst/>
            </a:prstGeom>
          </p:spPr>
        </p:pic>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69B11573-292E-4F55-A77E-C7F70767BE6A}"/>
              </a:ext>
            </a:extLst>
          </p:cNvPr>
          <p:cNvSpPr>
            <a:spLocks noGrp="1"/>
          </p:cNvSpPr>
          <p:nvPr>
            <p:ph type="title"/>
          </p:nvPr>
        </p:nvSpPr>
        <p:spPr>
          <a:xfrm>
            <a:off x="365760" y="2295144"/>
            <a:ext cx="11567160" cy="1481328"/>
          </a:xfrm>
        </p:spPr>
        <p:txBody>
          <a:bodyPr anchor="b">
            <a:normAutofit/>
          </a:bodyPr>
          <a:lstStyle>
            <a:lvl1pPr>
              <a:defRPr sz="4400">
                <a:solidFill>
                  <a:schemeClr val="bg2"/>
                </a:solidFill>
              </a:defRPr>
            </a:lvl1pPr>
          </a:lstStyle>
          <a:p>
            <a:r>
              <a:rPr lang="en-US"/>
              <a:t>Click to edit Master title style</a:t>
            </a:r>
            <a:endParaRPr lang="en-US" dirty="0"/>
          </a:p>
        </p:txBody>
      </p:sp>
      <p:sp>
        <p:nvSpPr>
          <p:cNvPr id="3" name="Subtitle">
            <a:extLst>
              <a:ext uri="{FF2B5EF4-FFF2-40B4-BE49-F238E27FC236}">
                <a16:creationId xmlns:a16="http://schemas.microsoft.com/office/drawing/2014/main" id="{4720F438-6999-4AEE-ABDC-CA4496A582B0}"/>
              </a:ext>
            </a:extLst>
          </p:cNvPr>
          <p:cNvSpPr>
            <a:spLocks noGrp="1"/>
          </p:cNvSpPr>
          <p:nvPr>
            <p:ph type="subTitle" idx="1" hasCustomPrompt="1"/>
          </p:nvPr>
        </p:nvSpPr>
        <p:spPr>
          <a:xfrm>
            <a:off x="365760" y="3803904"/>
            <a:ext cx="11567160" cy="2267712"/>
          </a:xfrm>
        </p:spPr>
        <p:txBody>
          <a:bodyPr>
            <a:noAutofit/>
          </a:bodyPr>
          <a:lstStyle>
            <a:lvl1pPr marL="0" indent="0">
              <a:buNone/>
              <a:defRPr sz="3200">
                <a:solidFill>
                  <a:schemeClr val="bg2"/>
                </a:solidFill>
              </a:defRPr>
            </a:lvl1pPr>
          </a:lstStyle>
          <a:p>
            <a:pPr lvl="0"/>
            <a:r>
              <a:rPr lang="en-US" dirty="0"/>
              <a:t>Type subtitle here</a:t>
            </a:r>
          </a:p>
        </p:txBody>
      </p:sp>
    </p:spTree>
    <p:custDataLst>
      <p:tags r:id="rId1"/>
    </p:custDataLst>
    <p:extLst>
      <p:ext uri="{BB962C8B-B14F-4D97-AF65-F5344CB8AC3E}">
        <p14:creationId xmlns:p14="http://schemas.microsoft.com/office/powerpoint/2010/main" val="683016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Quote">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DC4FACA1-07DC-44B9-A79C-2B7C9D1B9221}"/>
              </a:ext>
              <a:ext uri="{C183D7F6-B498-43B3-948B-1728B52AA6E4}">
                <adec:decorative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id="{EE5B0121-CFE7-4143-B7F3-FE4930450613}"/>
                </a:ext>
                <a:ext uri="{C183D7F6-B498-43B3-948B-1728B52AA6E4}">
                  <adec:decorative xmlns:adec="http://schemas.microsoft.com/office/drawing/2017/decorative" val="1"/>
                </a:ext>
              </a:extLst>
            </p:cNvPr>
            <p:cNvSpPr/>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CubeBack">
              <a:extLst>
                <a:ext uri="{FF2B5EF4-FFF2-40B4-BE49-F238E27FC236}">
                  <a16:creationId xmlns:a16="http://schemas.microsoft.com/office/drawing/2014/main" id="{9BA1593B-ADE5-482C-A193-F57F78F9B860}"/>
                </a:ext>
                <a:ext uri="{C183D7F6-B498-43B3-948B-1728B52AA6E4}">
                  <adec:decorative xmlns:adec="http://schemas.microsoft.com/office/drawing/2017/decorative" val="1"/>
                </a:ext>
              </a:extLst>
            </p:cNvPr>
            <p:cNvSpPr/>
            <p:nvPr/>
          </p:nvSpPr>
          <p:spPr>
            <a:xfrm>
              <a:off x="10547164" y="0"/>
              <a:ext cx="1644836" cy="516442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 name="connsiteX0" fmla="*/ 15888 w 3073872"/>
                <a:gd name="connsiteY0" fmla="*/ 0 h 4621213"/>
                <a:gd name="connsiteX1" fmla="*/ 3073414 w 3073872"/>
                <a:gd name="connsiteY1" fmla="*/ 0 h 4621213"/>
                <a:gd name="connsiteX2" fmla="*/ 3073414 w 3073872"/>
                <a:gd name="connsiteY2" fmla="*/ 4621213 h 4621213"/>
                <a:gd name="connsiteX3" fmla="*/ 0 w 3073872"/>
                <a:gd name="connsiteY3" fmla="*/ 4091237 h 4621213"/>
                <a:gd name="connsiteX4" fmla="*/ 15888 w 3073872"/>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7 w 3057984"/>
                <a:gd name="connsiteY3" fmla="*/ 4091237 h 4621213"/>
                <a:gd name="connsiteX4" fmla="*/ 0 w 3057984"/>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6 w 3057984"/>
                <a:gd name="connsiteY3" fmla="*/ 4114178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15886" y="4114178"/>
                  </a:lnTo>
                  <a:cubicBezTo>
                    <a:pt x="10590" y="2750432"/>
                    <a:pt x="5296" y="1363746"/>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96" name="CubeFront">
              <a:extLst>
                <a:ext uri="{FF2B5EF4-FFF2-40B4-BE49-F238E27FC236}">
                  <a16:creationId xmlns:a16="http://schemas.microsoft.com/office/drawing/2014/main" id="{A301667F-582A-4041-A2DA-F90362AE9A01}"/>
                </a:ext>
                <a:ext uri="{C183D7F6-B498-43B3-948B-1728B52AA6E4}">
                  <adec:decorative xmlns:adec="http://schemas.microsoft.com/office/drawing/2017/decorative" val="1"/>
                </a:ext>
              </a:extLst>
            </p:cNvPr>
            <p:cNvSpPr/>
            <p:nvPr/>
          </p:nvSpPr>
          <p:spPr>
            <a:xfrm>
              <a:off x="5944552" y="6094097"/>
              <a:ext cx="2303271" cy="7639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CubeTop">
              <a:extLst>
                <a:ext uri="{FF2B5EF4-FFF2-40B4-BE49-F238E27FC236}">
                  <a16:creationId xmlns:a16="http://schemas.microsoft.com/office/drawing/2014/main" id="{A99EDB1B-417F-40E6-B075-BDD46EDBA854}"/>
                </a:ext>
                <a:ext uri="{C183D7F6-B498-43B3-948B-1728B52AA6E4}">
                  <adec:decorative xmlns:adec="http://schemas.microsoft.com/office/drawing/2017/decorative" val="1"/>
                </a:ext>
              </a:extLst>
            </p:cNvPr>
            <p:cNvSpPr/>
            <p:nvPr/>
          </p:nvSpPr>
          <p:spPr>
            <a:xfrm>
              <a:off x="5942171" y="4579782"/>
              <a:ext cx="6249829" cy="2278218"/>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8" name="Icons">
              <a:extLst>
                <a:ext uri="{FF2B5EF4-FFF2-40B4-BE49-F238E27FC236}">
                  <a16:creationId xmlns:a16="http://schemas.microsoft.com/office/drawing/2014/main" id="{C128A75B-DB20-42AF-A3FD-12E5F3588ACE}"/>
                </a:ext>
                <a:ext uri="{C183D7F6-B498-43B3-948B-1728B52AA6E4}">
                  <adec:decorative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6472238" y="4694373"/>
              <a:ext cx="5719762" cy="2163627"/>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585300" y="357708"/>
              <a:ext cx="1097280" cy="656183"/>
            </a:xfrm>
            <a:prstGeom prst="rect">
              <a:avLst/>
            </a:prstGeom>
          </p:spPr>
        </p:pic>
        <p:sp>
          <p:nvSpPr>
            <p:cNvPr id="4" name="Copyright">
              <a:extLst>
                <a:ext uri="{FF2B5EF4-FFF2-40B4-BE49-F238E27FC236}">
                  <a16:creationId xmlns:a16="http://schemas.microsoft.com/office/drawing/2014/main" id="{6EB207FF-A323-40B5-B33E-59E364A7955B}"/>
                </a:ext>
              </a:extLst>
            </p:cNvPr>
            <p:cNvSpPr txBox="1"/>
            <p:nvPr/>
          </p:nvSpPr>
          <p:spPr>
            <a:xfrm>
              <a:off x="991688" y="6466266"/>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8FA771FB-DEE6-409D-B8EC-9AC05733ABD0}" type="slidenum">
              <a:rPr lang="en-US" smtClean="0"/>
              <a:t>‹#›</a:t>
            </a:fld>
            <a:endParaRPr lang="en-US" dirty="0"/>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667750" y="1614746"/>
            <a:ext cx="9341063" cy="2293938"/>
          </a:xfrm>
        </p:spPr>
        <p:txBody>
          <a:bodyPr anchor="ctr"/>
          <a:lstStyle>
            <a:lvl1pPr>
              <a:defRPr sz="4400">
                <a:solidFill>
                  <a:schemeClr val="bg2"/>
                </a:solidFill>
              </a:defRPr>
            </a:lvl1pPr>
          </a:lstStyle>
          <a:p>
            <a:r>
              <a:rPr lang="en-US" dirty="0"/>
              <a:t>“Enter quote here.”</a:t>
            </a:r>
          </a:p>
        </p:txBody>
      </p:sp>
      <p:sp>
        <p:nvSpPr>
          <p:cNvPr id="3" name="Quoted person">
            <a:extLst>
              <a:ext uri="{FF2B5EF4-FFF2-40B4-BE49-F238E27FC236}">
                <a16:creationId xmlns:a16="http://schemas.microsoft.com/office/drawing/2014/main" id="{D420CCBA-88E9-490C-9819-C37D7A79FC0E}"/>
              </a:ext>
            </a:extLst>
          </p:cNvPr>
          <p:cNvSpPr>
            <a:spLocks noGrp="1"/>
          </p:cNvSpPr>
          <p:nvPr>
            <p:ph type="subTitle" idx="14" hasCustomPrompt="1"/>
          </p:nvPr>
        </p:nvSpPr>
        <p:spPr>
          <a:xfrm>
            <a:off x="666271" y="3922297"/>
            <a:ext cx="9340846" cy="2171799"/>
          </a:xfrm>
          <a:custGeom>
            <a:avLst/>
            <a:gdLst>
              <a:gd name="connsiteX0" fmla="*/ 0 w 9341062"/>
              <a:gd name="connsiteY0" fmla="*/ 2159767 h 2159767"/>
              <a:gd name="connsiteX1" fmla="*/ 539942 w 9341062"/>
              <a:gd name="connsiteY1" fmla="*/ 0 h 2159767"/>
              <a:gd name="connsiteX2" fmla="*/ 8801120 w 9341062"/>
              <a:gd name="connsiteY2" fmla="*/ 0 h 2159767"/>
              <a:gd name="connsiteX3" fmla="*/ 9341062 w 9341062"/>
              <a:gd name="connsiteY3" fmla="*/ 2159767 h 2159767"/>
              <a:gd name="connsiteX4" fmla="*/ 0 w 9341062"/>
              <a:gd name="connsiteY4" fmla="*/ 2159767 h 2159767"/>
              <a:gd name="connsiteX0" fmla="*/ 1479 w 9342541"/>
              <a:gd name="connsiteY0" fmla="*/ 2171799 h 2171799"/>
              <a:gd name="connsiteX1" fmla="*/ 0 w 9342541"/>
              <a:gd name="connsiteY1" fmla="*/ 0 h 2171799"/>
              <a:gd name="connsiteX2" fmla="*/ 8802599 w 9342541"/>
              <a:gd name="connsiteY2" fmla="*/ 12032 h 2171799"/>
              <a:gd name="connsiteX3" fmla="*/ 9342541 w 9342541"/>
              <a:gd name="connsiteY3" fmla="*/ 2171799 h 2171799"/>
              <a:gd name="connsiteX4" fmla="*/ 1479 w 9342541"/>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1479 w 9356052"/>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5132950 w 9356052"/>
              <a:gd name="connsiteY4" fmla="*/ 2165682 h 2171799"/>
              <a:gd name="connsiteX5" fmla="*/ 1479 w 9356052"/>
              <a:gd name="connsiteY5" fmla="*/ 2171799 h 2171799"/>
              <a:gd name="connsiteX0" fmla="*/ 1479 w 9356070"/>
              <a:gd name="connsiteY0" fmla="*/ 2171799 h 2171799"/>
              <a:gd name="connsiteX1" fmla="*/ 0 w 9356070"/>
              <a:gd name="connsiteY1" fmla="*/ 0 h 2171799"/>
              <a:gd name="connsiteX2" fmla="*/ 9356052 w 9356070"/>
              <a:gd name="connsiteY2" fmla="*/ 12032 h 2171799"/>
              <a:gd name="connsiteX3" fmla="*/ 9354572 w 9356070"/>
              <a:gd name="connsiteY3" fmla="*/ 740041 h 2171799"/>
              <a:gd name="connsiteX4" fmla="*/ 5132950 w 9356070"/>
              <a:gd name="connsiteY4" fmla="*/ 2165682 h 2171799"/>
              <a:gd name="connsiteX5" fmla="*/ 1479 w 9356070"/>
              <a:gd name="connsiteY5" fmla="*/ 2171799 h 2171799"/>
              <a:gd name="connsiteX0" fmla="*/ 1479 w 9475004"/>
              <a:gd name="connsiteY0" fmla="*/ 2171799 h 2171799"/>
              <a:gd name="connsiteX1" fmla="*/ 0 w 9475004"/>
              <a:gd name="connsiteY1" fmla="*/ 0 h 2171799"/>
              <a:gd name="connsiteX2" fmla="*/ 9356052 w 9475004"/>
              <a:gd name="connsiteY2" fmla="*/ 12032 h 2171799"/>
              <a:gd name="connsiteX3" fmla="*/ 9474888 w 9475004"/>
              <a:gd name="connsiteY3" fmla="*/ 703946 h 2171799"/>
              <a:gd name="connsiteX4" fmla="*/ 5132950 w 9475004"/>
              <a:gd name="connsiteY4" fmla="*/ 2165682 h 2171799"/>
              <a:gd name="connsiteX5" fmla="*/ 1479 w 9475004"/>
              <a:gd name="connsiteY5" fmla="*/ 2171799 h 2171799"/>
              <a:gd name="connsiteX0" fmla="*/ 1479 w 9474888"/>
              <a:gd name="connsiteY0" fmla="*/ 2171799 h 2171799"/>
              <a:gd name="connsiteX1" fmla="*/ 0 w 9474888"/>
              <a:gd name="connsiteY1" fmla="*/ 0 h 2171799"/>
              <a:gd name="connsiteX2" fmla="*/ 9356052 w 9474888"/>
              <a:gd name="connsiteY2" fmla="*/ 12032 h 2171799"/>
              <a:gd name="connsiteX3" fmla="*/ 9474888 w 9474888"/>
              <a:gd name="connsiteY3" fmla="*/ 703946 h 2171799"/>
              <a:gd name="connsiteX4" fmla="*/ 5132950 w 9474888"/>
              <a:gd name="connsiteY4" fmla="*/ 2165682 h 2171799"/>
              <a:gd name="connsiteX5" fmla="*/ 1479 w 9474888"/>
              <a:gd name="connsiteY5" fmla="*/ 2171799 h 2171799"/>
              <a:gd name="connsiteX0" fmla="*/ 1479 w 9366604"/>
              <a:gd name="connsiteY0" fmla="*/ 2171799 h 2171799"/>
              <a:gd name="connsiteX1" fmla="*/ 0 w 9366604"/>
              <a:gd name="connsiteY1" fmla="*/ 0 h 2171799"/>
              <a:gd name="connsiteX2" fmla="*/ 9356052 w 9366604"/>
              <a:gd name="connsiteY2" fmla="*/ 12032 h 2171799"/>
              <a:gd name="connsiteX3" fmla="*/ 9366604 w 9366604"/>
              <a:gd name="connsiteY3" fmla="*/ 728009 h 2171799"/>
              <a:gd name="connsiteX4" fmla="*/ 5132950 w 9366604"/>
              <a:gd name="connsiteY4" fmla="*/ 2165682 h 2171799"/>
              <a:gd name="connsiteX5" fmla="*/ 1479 w 9366604"/>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28009 h 2171799"/>
              <a:gd name="connsiteX4" fmla="*/ 5132950 w 9356052"/>
              <a:gd name="connsiteY4" fmla="*/ 2165682 h 2171799"/>
              <a:gd name="connsiteX5" fmla="*/ 1479 w 9356052"/>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64104 h 2171799"/>
              <a:gd name="connsiteX4" fmla="*/ 5132950 w 9356052"/>
              <a:gd name="connsiteY4" fmla="*/ 2165682 h 2171799"/>
              <a:gd name="connsiteX5" fmla="*/ 1479 w 9356052"/>
              <a:gd name="connsiteY5" fmla="*/ 2171799 h 2171799"/>
              <a:gd name="connsiteX0" fmla="*/ 1479 w 9342541"/>
              <a:gd name="connsiteY0" fmla="*/ 2171799 h 2171799"/>
              <a:gd name="connsiteX1" fmla="*/ 0 w 9342541"/>
              <a:gd name="connsiteY1" fmla="*/ 0 h 2171799"/>
              <a:gd name="connsiteX2" fmla="*/ 9331989 w 9342541"/>
              <a:gd name="connsiteY2" fmla="*/ 12032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4021"/>
              <a:gd name="connsiteY0" fmla="*/ 2171799 h 2171799"/>
              <a:gd name="connsiteX1" fmla="*/ 0 w 9344021"/>
              <a:gd name="connsiteY1" fmla="*/ 0 h 2171799"/>
              <a:gd name="connsiteX2" fmla="*/ 9344021 w 9344021"/>
              <a:gd name="connsiteY2" fmla="*/ 12032 h 2171799"/>
              <a:gd name="connsiteX3" fmla="*/ 9342541 w 9344021"/>
              <a:gd name="connsiteY3" fmla="*/ 764104 h 2171799"/>
              <a:gd name="connsiteX4" fmla="*/ 5132950 w 9344021"/>
              <a:gd name="connsiteY4" fmla="*/ 2165682 h 2171799"/>
              <a:gd name="connsiteX5" fmla="*/ 1479 w 9344021"/>
              <a:gd name="connsiteY5" fmla="*/ 2171799 h 2171799"/>
              <a:gd name="connsiteX0" fmla="*/ 1479 w 9342541"/>
              <a:gd name="connsiteY0" fmla="*/ 2171799 h 2171799"/>
              <a:gd name="connsiteX1" fmla="*/ 0 w 9342541"/>
              <a:gd name="connsiteY1" fmla="*/ 0 h 2171799"/>
              <a:gd name="connsiteX2" fmla="*/ 9340846 w 9342541"/>
              <a:gd name="connsiteY2" fmla="*/ 1520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0929 h 2171799"/>
              <a:gd name="connsiteX4" fmla="*/ 5132950 w 9342541"/>
              <a:gd name="connsiteY4" fmla="*/ 2165682 h 2171799"/>
              <a:gd name="connsiteX5" fmla="*/ 1479 w 9342541"/>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0846"/>
              <a:gd name="connsiteY0" fmla="*/ 2171799 h 2171799"/>
              <a:gd name="connsiteX1" fmla="*/ 0 w 9340846"/>
              <a:gd name="connsiteY1" fmla="*/ 0 h 2171799"/>
              <a:gd name="connsiteX2" fmla="*/ 9340846 w 9340846"/>
              <a:gd name="connsiteY2" fmla="*/ 8857 h 2171799"/>
              <a:gd name="connsiteX3" fmla="*/ 9339366 w 9340846"/>
              <a:gd name="connsiteY3" fmla="*/ 779979 h 2171799"/>
              <a:gd name="connsiteX4" fmla="*/ 5132950 w 9340846"/>
              <a:gd name="connsiteY4" fmla="*/ 2165682 h 2171799"/>
              <a:gd name="connsiteX5" fmla="*/ 1479 w 9340846"/>
              <a:gd name="connsiteY5" fmla="*/ 2171799 h 217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40846" h="2171799">
                <a:moveTo>
                  <a:pt x="1479" y="2171799"/>
                </a:moveTo>
                <a:lnTo>
                  <a:pt x="0" y="0"/>
                </a:lnTo>
                <a:lnTo>
                  <a:pt x="9340846" y="8857"/>
                </a:lnTo>
                <a:cubicBezTo>
                  <a:pt x="9336342" y="728779"/>
                  <a:pt x="9341363" y="742849"/>
                  <a:pt x="9339366" y="779979"/>
                </a:cubicBezTo>
                <a:lnTo>
                  <a:pt x="5132950" y="2165682"/>
                </a:lnTo>
                <a:lnTo>
                  <a:pt x="1479" y="2171799"/>
                </a:lnTo>
                <a:close/>
              </a:path>
            </a:pathLst>
          </a:custGeom>
        </p:spPr>
        <p:txBody>
          <a:bodyPr anchor="t"/>
          <a:lstStyle>
            <a:lvl1pPr marL="0" indent="0">
              <a:buNone/>
              <a:defRPr sz="2400" b="0">
                <a:solidFill>
                  <a:schemeClr val="bg2"/>
                </a:solidFill>
              </a:defRPr>
            </a:lvl1pPr>
          </a:lstStyle>
          <a:p>
            <a:pPr lvl="0"/>
            <a:r>
              <a:rPr lang="en-US" dirty="0"/>
              <a:t>Enter quoted person’s name</a:t>
            </a:r>
          </a:p>
        </p:txBody>
      </p:sp>
    </p:spTree>
    <p:custDataLst>
      <p:tags r:id="rId1"/>
    </p:custDataLst>
    <p:extLst>
      <p:ext uri="{BB962C8B-B14F-4D97-AF65-F5344CB8AC3E}">
        <p14:creationId xmlns:p14="http://schemas.microsoft.com/office/powerpoint/2010/main" val="862966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8FA771FB-DEE6-409D-B8EC-9AC05733ABD0}" type="slidenum">
              <a:rPr lang="en-US" smtClean="0"/>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299526"/>
            <a:ext cx="11569209" cy="731318"/>
          </a:xfrm>
        </p:spPr>
        <p:txBody>
          <a:bodyPr/>
          <a:lstStyle>
            <a:lvl1pPr>
              <a:defRPr/>
            </a:lvl1pPr>
          </a:lstStyle>
          <a:p>
            <a:r>
              <a:rPr lang="en-US" dirty="0"/>
              <a:t>Title and content</a:t>
            </a:r>
          </a:p>
        </p:txBody>
      </p:sp>
      <p:sp>
        <p:nvSpPr>
          <p:cNvPr id="5" name="Content">
            <a:extLst>
              <a:ext uri="{FF2B5EF4-FFF2-40B4-BE49-F238E27FC236}">
                <a16:creationId xmlns:a16="http://schemas.microsoft.com/office/drawing/2014/main" id="{8A73B5A2-5001-4FA4-B113-0F6124F1F6A0}"/>
              </a:ext>
            </a:extLst>
          </p:cNvPr>
          <p:cNvSpPr>
            <a:spLocks noGrp="1"/>
          </p:cNvSpPr>
          <p:nvPr>
            <p:ph type="body" idx="1" hasCustomPrompt="1"/>
          </p:nvPr>
        </p:nvSpPr>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6841185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d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8FA771FB-DEE6-409D-B8EC-9AC05733ABD0}" type="slidenum">
              <a:rPr lang="en-US" smtClean="0"/>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p:txBody>
          <a:bodyPr/>
          <a:lstStyle>
            <a:lvl1pPr>
              <a:defRPr/>
            </a:lvl1pPr>
          </a:lstStyle>
          <a:p>
            <a:r>
              <a:rPr lang="en-US" dirty="0"/>
              <a:t>Title and code</a:t>
            </a:r>
          </a:p>
        </p:txBody>
      </p:sp>
      <p:sp>
        <p:nvSpPr>
          <p:cNvPr id="7" name="Code">
            <a:extLst>
              <a:ext uri="{FF2B5EF4-FFF2-40B4-BE49-F238E27FC236}">
                <a16:creationId xmlns:a16="http://schemas.microsoft.com/office/drawing/2014/main" id="{D77EFECE-400E-4BAA-A766-7DD8A1117BBC}"/>
              </a:ext>
            </a:extLst>
          </p:cNvPr>
          <p:cNvSpPr>
            <a:spLocks noGrp="1"/>
          </p:cNvSpPr>
          <p:nvPr>
            <p:ph type="body" idx="1" hasCustomPrompt="1"/>
          </p:nvPr>
        </p:nvSpPr>
        <p:spPr>
          <a:xfrm>
            <a:off x="365760" y="1143000"/>
            <a:ext cx="11569700" cy="525780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9" name="Title Border">
            <a:extLst>
              <a:ext uri="{FF2B5EF4-FFF2-40B4-BE49-F238E27FC236}">
                <a16:creationId xmlns:a16="http://schemas.microsoft.com/office/drawing/2014/main" id="{C3AAB48A-4CC9-410B-9FD0-0E32778B6BFF}"/>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782971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Text Column, and Small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8FA771FB-DEE6-409D-B8EC-9AC05733ABD0}"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text, and right picture</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1"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idx="9" hasCustomPrompt="1"/>
          </p:nvPr>
        </p:nvSpPr>
        <p:spPr>
          <a:xfrm>
            <a:off x="8778240" y="2286000"/>
            <a:ext cx="2971800" cy="2971800"/>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id="{CA5A47F4-760F-45B4-9DF3-86A7530E62D0}"/>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620015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Header, Text, and Small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4"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8FA771FB-DEE6-409D-B8EC-9AC05733ABD0}"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487257" cy="731318"/>
          </a:xfrm>
        </p:spPr>
        <p:txBody>
          <a:bodyPr/>
          <a:lstStyle>
            <a:lvl1pPr>
              <a:lnSpc>
                <a:spcPct val="100000"/>
              </a:lnSpc>
              <a:defRPr/>
            </a:lvl1pPr>
          </a:lstStyle>
          <a:p>
            <a:r>
              <a:rPr lang="en-US" dirty="0"/>
              <a:t>Title, header, text, and picture</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2" hasCustomPrompt="1"/>
          </p:nvPr>
        </p:nvSpPr>
        <p:spPr>
          <a:xfrm>
            <a:off x="365760" y="1053311"/>
            <a:ext cx="11487257"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8303550" cy="4843688"/>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1"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idx="9" hasCustomPrompt="1"/>
          </p:nvPr>
        </p:nvSpPr>
        <p:spPr>
          <a:xfrm>
            <a:off x="8775263" y="2516806"/>
            <a:ext cx="2971800" cy="2971800"/>
          </a:xfrm>
        </p:spPr>
        <p:txBody>
          <a:bodyPr anchor="t"/>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6759328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2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8FA771FB-DEE6-409D-B8EC-9AC05733ABD0}" type="slidenum">
              <a:rPr lang="en-US" smtClean="0"/>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2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5669280" cy="5291750"/>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Righ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6265689" y="1143000"/>
            <a:ext cx="5669280" cy="5291750"/>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30E2FEDB-7122-4CE9-A695-390387894502}"/>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9345104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2 Code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8FA771FB-DEE6-409D-B8EC-9AC05733ABD0}" type="slidenum">
              <a:rPr lang="en-US" smtClean="0"/>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2 code columns</a:t>
            </a:r>
          </a:p>
        </p:txBody>
      </p:sp>
      <p:sp>
        <p:nvSpPr>
          <p:cNvPr id="7" name="Code Left">
            <a:extLst>
              <a:ext uri="{FF2B5EF4-FFF2-40B4-BE49-F238E27FC236}">
                <a16:creationId xmlns:a16="http://schemas.microsoft.com/office/drawing/2014/main" id="{D77EFECE-400E-4BAA-A766-7DD8A1117BBC}"/>
              </a:ext>
            </a:extLst>
          </p:cNvPr>
          <p:cNvSpPr>
            <a:spLocks noGrp="1"/>
          </p:cNvSpPr>
          <p:nvPr>
            <p:ph type="body" idx="1" hasCustomPrompt="1"/>
          </p:nvPr>
        </p:nvSpPr>
        <p:spPr>
          <a:xfrm>
            <a:off x="365760"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8" name="Code Right">
            <a:extLst>
              <a:ext uri="{FF2B5EF4-FFF2-40B4-BE49-F238E27FC236}">
                <a16:creationId xmlns:a16="http://schemas.microsoft.com/office/drawing/2014/main" id="{E8572E41-DF36-40C1-9453-10D94D9775B7}"/>
              </a:ext>
            </a:extLst>
          </p:cNvPr>
          <p:cNvSpPr>
            <a:spLocks noGrp="1"/>
          </p:cNvSpPr>
          <p:nvPr>
            <p:ph type="body" idx="2" hasCustomPrompt="1"/>
          </p:nvPr>
        </p:nvSpPr>
        <p:spPr>
          <a:xfrm>
            <a:off x="6265689"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9" name="Title Border">
            <a:extLst>
              <a:ext uri="{FF2B5EF4-FFF2-40B4-BE49-F238E27FC236}">
                <a16:creationId xmlns:a16="http://schemas.microsoft.com/office/drawing/2014/main" id="{839B152F-AE78-42AF-B8FB-09C753D41393}"/>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1315971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1 Header,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8FA771FB-DEE6-409D-B8EC-9AC05733ABD0}"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and 1 header and 2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1051560"/>
            <a:ext cx="11569208"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7234045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8FA771FB-DEE6-409D-B8EC-9AC05733ABD0}"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and 2 header and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Right">
            <a:extLst>
              <a:ext uri="{FF2B5EF4-FFF2-40B4-BE49-F238E27FC236}">
                <a16:creationId xmlns:a16="http://schemas.microsoft.com/office/drawing/2014/main" id="{04C41CFA-9BF9-474A-89A9-E22790A538E2}"/>
              </a:ext>
            </a:extLst>
          </p:cNvPr>
          <p:cNvSpPr>
            <a:spLocks noGrp="1"/>
          </p:cNvSpPr>
          <p:nvPr>
            <p:ph type="subTitle" idx="4" hasCustomPrompt="1"/>
          </p:nvPr>
        </p:nvSpPr>
        <p:spPr>
          <a:xfrm>
            <a:off x="6197321"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6098891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Header and Content Left, Full Height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8FA771FB-DEE6-409D-B8EC-9AC05733ABD0}"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header, content, and full height picture</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2"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a:extLst>
              <a:ext uri="{FF2B5EF4-FFF2-40B4-BE49-F238E27FC236}">
                <a16:creationId xmlns:a16="http://schemas.microsoft.com/office/drawing/2014/main" id="{EEA0232A-1E36-4B66-8855-7774205AD335}"/>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1" name="Picture">
            <a:extLst>
              <a:ext uri="{FF2B5EF4-FFF2-40B4-BE49-F238E27FC236}">
                <a16:creationId xmlns:a16="http://schemas.microsoft.com/office/drawing/2014/main" id="{E9ECC349-DC9E-43B4-9780-22F11542C500}"/>
              </a:ext>
              <a:ext uri="{C183D7F6-B498-43B3-948B-1728B52AA6E4}">
                <adec:decorative xmlns:adec="http://schemas.microsoft.com/office/drawing/2017/decorative" val="1"/>
              </a:ext>
            </a:extLst>
          </p:cNvPr>
          <p:cNvSpPr>
            <a:spLocks noGrp="1"/>
          </p:cNvSpPr>
          <p:nvPr>
            <p:ph idx="9" hasCustomPrompt="1"/>
          </p:nvPr>
        </p:nvSpPr>
        <p:spPr>
          <a:xfrm>
            <a:off x="6199632" y="1046819"/>
            <a:ext cx="5669280" cy="5387913"/>
          </a:xfrm>
        </p:spPr>
        <p:txBody>
          <a:bodyPr anchor="ctr"/>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4079196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7B3DCE0D-B1BB-4208-8FF4-6B7AC00DC28E}"/>
              </a:ext>
              <a:ext uri="{C183D7F6-B498-43B3-948B-1728B52AA6E4}">
                <adec:decorative xmlns:adec="http://schemas.microsoft.com/office/drawing/2017/decorative" val="1"/>
              </a:ext>
            </a:extLst>
          </p:cNvPr>
          <p:cNvGrpSpPr/>
          <p:nvPr/>
        </p:nvGrpSpPr>
        <p:grpSpPr>
          <a:xfrm>
            <a:off x="0" y="0"/>
            <a:ext cx="12192000" cy="6868287"/>
            <a:chOff x="0" y="0"/>
            <a:chExt cx="12192000" cy="6868287"/>
          </a:xfrm>
        </p:grpSpPr>
        <p:sp>
          <p:nvSpPr>
            <p:cNvPr id="92" name="BKG-TP">
              <a:extLst>
                <a:ext uri="{FF2B5EF4-FFF2-40B4-BE49-F238E27FC236}">
                  <a16:creationId xmlns:a16="http://schemas.microsoft.com/office/drawing/2014/main" id="{B149FB85-86EE-4435-AFFD-185416ABD0BC}"/>
                </a:ext>
                <a:ext uri="{C183D7F6-B498-43B3-948B-1728B52AA6E4}">
                  <adec:decorative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CubeSide">
              <a:extLst>
                <a:ext uri="{FF2B5EF4-FFF2-40B4-BE49-F238E27FC236}">
                  <a16:creationId xmlns:a16="http://schemas.microsoft.com/office/drawing/2014/main" id="{F802EE88-1736-4DCA-8546-B833E1DC91F1}"/>
                </a:ext>
                <a:ext uri="{C183D7F6-B498-43B3-948B-1728B52AA6E4}">
                  <adec:decorative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CubeFront">
              <a:extLst>
                <a:ext uri="{FF2B5EF4-FFF2-40B4-BE49-F238E27FC236}">
                  <a16:creationId xmlns:a16="http://schemas.microsoft.com/office/drawing/2014/main" id="{1909D555-A83A-43A3-ACF3-38A8D3D654E1}"/>
                </a:ext>
                <a:ext uri="{C183D7F6-B498-43B3-948B-1728B52AA6E4}">
                  <adec:decorative xmlns:adec="http://schemas.microsoft.com/office/drawing/2017/decorative" val="1"/>
                </a:ext>
              </a:extLst>
            </p:cNvPr>
            <p:cNvSpPr/>
            <p:nvPr/>
          </p:nvSpPr>
          <p:spPr>
            <a:xfrm>
              <a:off x="2552700" y="942975"/>
              <a:ext cx="9639300" cy="59253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a16="http://schemas.microsoft.com/office/drawing/2014/main" id="{F4EB4C23-6D3D-4AFD-8C20-ABBDE0E95555}"/>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585216" y="338328"/>
              <a:ext cx="1097280" cy="658368"/>
            </a:xfrm>
            <a:prstGeom prst="rect">
              <a:avLst/>
            </a:prstGeom>
          </p:spPr>
        </p:pic>
        <p:sp>
          <p:nvSpPr>
            <p:cNvPr id="10" name="Copyright">
              <a:extLst>
                <a:ext uri="{FF2B5EF4-FFF2-40B4-BE49-F238E27FC236}">
                  <a16:creationId xmlns:a16="http://schemas.microsoft.com/office/drawing/2014/main" id="{D18A8FFD-2A5D-4A49-85E4-97EFFB9C657F}"/>
                </a:ext>
              </a:extLst>
            </p:cNvPr>
            <p:cNvSpPr txBox="1"/>
            <p:nvPr/>
          </p:nvSpPr>
          <p:spPr>
            <a:xfrm>
              <a:off x="5039534" y="6568818"/>
              <a:ext cx="4659950" cy="261610"/>
            </a:xfrm>
            <a:prstGeom prst="rect">
              <a:avLst/>
            </a:prstGeom>
            <a:noFill/>
          </p:spPr>
          <p:txBody>
            <a:bodyPr wrap="square" rtlCol="0">
              <a:spAutoFit/>
            </a:bodyPr>
            <a:lstStyle/>
            <a:p>
              <a:pPr algn="ctr"/>
              <a:r>
                <a:rPr lang="en-US" sz="1100" kern="1200" dirty="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4033957-0EFE-4329-90FD-EA0B2493A7A5}"/>
              </a:ext>
            </a:extLst>
          </p:cNvPr>
          <p:cNvSpPr>
            <a:spLocks noGrp="1"/>
          </p:cNvSpPr>
          <p:nvPr>
            <p:ph type="ctrTitle" hasCustomPrompt="1"/>
          </p:nvPr>
        </p:nvSpPr>
        <p:spPr>
          <a:xfrm>
            <a:off x="2697480" y="1451250"/>
            <a:ext cx="9189490" cy="2325458"/>
          </a:xfrm>
        </p:spPr>
        <p:txBody>
          <a:bodyPr anchor="b"/>
          <a:lstStyle>
            <a:lvl1pPr algn="l">
              <a:lnSpc>
                <a:spcPct val="100000"/>
              </a:lnSpc>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3" name="Subtitle">
            <a:extLst>
              <a:ext uri="{FF2B5EF4-FFF2-40B4-BE49-F238E27FC236}">
                <a16:creationId xmlns:a16="http://schemas.microsoft.com/office/drawing/2014/main" id="{D880B134-6E98-45E8-A3FF-0D4A8170A59B}"/>
              </a:ext>
            </a:extLst>
          </p:cNvPr>
          <p:cNvSpPr>
            <a:spLocks noGrp="1"/>
          </p:cNvSpPr>
          <p:nvPr>
            <p:ph type="subTitle" idx="1" hasCustomPrompt="1"/>
          </p:nvPr>
        </p:nvSpPr>
        <p:spPr>
          <a:xfrm>
            <a:off x="2697480" y="3799920"/>
            <a:ext cx="9189490" cy="2325458"/>
          </a:xfrm>
        </p:spPr>
        <p:txBody>
          <a:bodyPr lIns="0"/>
          <a:lstStyle>
            <a:lvl1pPr marL="0" indent="0" algn="l">
              <a:lnSpc>
                <a:spcPct val="100000"/>
              </a:lnSpc>
              <a:buNone/>
              <a:defRPr sz="32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Type subtitle here</a:t>
            </a:r>
          </a:p>
        </p:txBody>
      </p:sp>
    </p:spTree>
    <p:custDataLst>
      <p:tags r:id="rId1"/>
    </p:custDataLst>
    <p:extLst>
      <p:ext uri="{BB962C8B-B14F-4D97-AF65-F5344CB8AC3E}">
        <p14:creationId xmlns:p14="http://schemas.microsoft.com/office/powerpoint/2010/main" val="4862896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2 Pictures,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8FA771FB-DEE6-409D-B8EC-9AC05733ABD0}"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2 picture and header and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noChangeAspect="1"/>
          </p:cNvSpPr>
          <p:nvPr>
            <p:ph idx="8" hasCustomPrompt="1"/>
          </p:nvPr>
        </p:nvSpPr>
        <p:spPr>
          <a:xfrm>
            <a:off x="2057400"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3895345"/>
            <a:ext cx="5669280" cy="2550376"/>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Picture Righ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noChangeAspect="1"/>
          </p:cNvSpPr>
          <p:nvPr>
            <p:ph idx="9" hasCustomPrompt="1"/>
          </p:nvPr>
        </p:nvSpPr>
        <p:spPr>
          <a:xfrm>
            <a:off x="7891272"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Right">
            <a:extLst>
              <a:ext uri="{FF2B5EF4-FFF2-40B4-BE49-F238E27FC236}">
                <a16:creationId xmlns:a16="http://schemas.microsoft.com/office/drawing/2014/main" id="{04C41CFA-9BF9-474A-89A9-E22790A538E2}"/>
              </a:ext>
            </a:extLst>
          </p:cNvPr>
          <p:cNvSpPr>
            <a:spLocks noGrp="1"/>
          </p:cNvSpPr>
          <p:nvPr>
            <p:ph type="subTitle" idx="4" hasCustomPrompt="1"/>
          </p:nvPr>
        </p:nvSpPr>
        <p:spPr>
          <a:xfrm>
            <a:off x="6199632"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9632" y="3895345"/>
            <a:ext cx="5669280" cy="2550376"/>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7168967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3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8FA771FB-DEE6-409D-B8EC-9AC05733ABD0}" type="slidenum">
              <a:rPr lang="en-US" smtClean="0"/>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3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3749040" cy="5291750"/>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Middle">
            <a:extLst>
              <a:ext uri="{FF2B5EF4-FFF2-40B4-BE49-F238E27FC236}">
                <a16:creationId xmlns:a16="http://schemas.microsoft.com/office/drawing/2014/main" id="{951E617C-D9F7-4098-883E-6A048DBCF862}"/>
              </a:ext>
            </a:extLst>
          </p:cNvPr>
          <p:cNvSpPr>
            <a:spLocks noGrp="1"/>
          </p:cNvSpPr>
          <p:nvPr>
            <p:ph type="body" idx="2" hasCustomPrompt="1"/>
          </p:nvPr>
        </p:nvSpPr>
        <p:spPr>
          <a:xfrm>
            <a:off x="4251960" y="1143000"/>
            <a:ext cx="3749040" cy="5291750"/>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9" name="Content Right">
            <a:extLst>
              <a:ext uri="{FF2B5EF4-FFF2-40B4-BE49-F238E27FC236}">
                <a16:creationId xmlns:a16="http://schemas.microsoft.com/office/drawing/2014/main" id="{A8A7CEA5-195D-4DB0-B5A3-06CEEA93C108}"/>
              </a:ext>
            </a:extLst>
          </p:cNvPr>
          <p:cNvSpPr>
            <a:spLocks noGrp="1"/>
          </p:cNvSpPr>
          <p:nvPr>
            <p:ph type="body" idx="3" hasCustomPrompt="1"/>
          </p:nvPr>
        </p:nvSpPr>
        <p:spPr>
          <a:xfrm>
            <a:off x="8138160" y="1143000"/>
            <a:ext cx="3749040" cy="5291750"/>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849E56B7-246D-4386-B8C5-E253AD940C1B}"/>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40690156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8FA771FB-DEE6-409D-B8EC-9AC05733ABD0}"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and 3 header and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4" hasCustomPrompt="1"/>
          </p:nvPr>
        </p:nvSpPr>
        <p:spPr>
          <a:xfrm>
            <a:off x="36576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3749040" cy="4843688"/>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Middle">
            <a:extLst>
              <a:ext uri="{FF2B5EF4-FFF2-40B4-BE49-F238E27FC236}">
                <a16:creationId xmlns:a16="http://schemas.microsoft.com/office/drawing/2014/main" id="{04C41CFA-9BF9-474A-89A9-E22790A538E2}"/>
              </a:ext>
            </a:extLst>
          </p:cNvPr>
          <p:cNvSpPr>
            <a:spLocks noGrp="1"/>
          </p:cNvSpPr>
          <p:nvPr>
            <p:ph type="subTitle" idx="5" hasCustomPrompt="1"/>
          </p:nvPr>
        </p:nvSpPr>
        <p:spPr>
          <a:xfrm>
            <a:off x="4253455"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Middle">
            <a:extLst>
              <a:ext uri="{FF2B5EF4-FFF2-40B4-BE49-F238E27FC236}">
                <a16:creationId xmlns:a16="http://schemas.microsoft.com/office/drawing/2014/main" id="{7F5B85B9-BABC-44F6-B2AE-99F02670D702}"/>
              </a:ext>
            </a:extLst>
          </p:cNvPr>
          <p:cNvSpPr>
            <a:spLocks noGrp="1"/>
          </p:cNvSpPr>
          <p:nvPr>
            <p:ph type="body" idx="2" hasCustomPrompt="1"/>
          </p:nvPr>
        </p:nvSpPr>
        <p:spPr>
          <a:xfrm>
            <a:off x="4253455" y="1591056"/>
            <a:ext cx="3749040" cy="4843688"/>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Content Header Right">
            <a:extLst>
              <a:ext uri="{FF2B5EF4-FFF2-40B4-BE49-F238E27FC236}">
                <a16:creationId xmlns:a16="http://schemas.microsoft.com/office/drawing/2014/main" id="{B3EBECE3-35F9-4AF4-A8A7-FD546C7C32D6}"/>
              </a:ext>
            </a:extLst>
          </p:cNvPr>
          <p:cNvSpPr>
            <a:spLocks noGrp="1"/>
          </p:cNvSpPr>
          <p:nvPr>
            <p:ph type="subTitle" idx="6" hasCustomPrompt="1"/>
          </p:nvPr>
        </p:nvSpPr>
        <p:spPr>
          <a:xfrm>
            <a:off x="814115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Right">
            <a:extLst>
              <a:ext uri="{FF2B5EF4-FFF2-40B4-BE49-F238E27FC236}">
                <a16:creationId xmlns:a16="http://schemas.microsoft.com/office/drawing/2014/main" id="{92466994-EA21-45EA-9DC6-3C179254B3A8}"/>
              </a:ext>
            </a:extLst>
          </p:cNvPr>
          <p:cNvSpPr>
            <a:spLocks noGrp="1"/>
          </p:cNvSpPr>
          <p:nvPr>
            <p:ph type="body" idx="3" hasCustomPrompt="1"/>
          </p:nvPr>
        </p:nvSpPr>
        <p:spPr>
          <a:xfrm>
            <a:off x="8141150" y="1591056"/>
            <a:ext cx="3749040" cy="4843688"/>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8206980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3 Pictures,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8FA771FB-DEE6-409D-B8EC-9AC05733ABD0}"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3 picture and header and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7" hasCustomPrompt="1"/>
          </p:nvPr>
        </p:nvSpPr>
        <p:spPr>
          <a:xfrm>
            <a:off x="10972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4" hasCustomPrompt="1"/>
          </p:nvPr>
        </p:nvSpPr>
        <p:spPr>
          <a:xfrm>
            <a:off x="3657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3895344"/>
            <a:ext cx="3749040" cy="2539399"/>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8" hasCustomPrompt="1"/>
          </p:nvPr>
        </p:nvSpPr>
        <p:spPr>
          <a:xfrm>
            <a:off x="49834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Middle">
            <a:extLst>
              <a:ext uri="{FF2B5EF4-FFF2-40B4-BE49-F238E27FC236}">
                <a16:creationId xmlns:a16="http://schemas.microsoft.com/office/drawing/2014/main" id="{04C41CFA-9BF9-474A-89A9-E22790A538E2}"/>
              </a:ext>
            </a:extLst>
          </p:cNvPr>
          <p:cNvSpPr>
            <a:spLocks noGrp="1"/>
          </p:cNvSpPr>
          <p:nvPr>
            <p:ph type="subTitle" idx="5" hasCustomPrompt="1"/>
          </p:nvPr>
        </p:nvSpPr>
        <p:spPr>
          <a:xfrm>
            <a:off x="42519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Middle">
            <a:extLst>
              <a:ext uri="{FF2B5EF4-FFF2-40B4-BE49-F238E27FC236}">
                <a16:creationId xmlns:a16="http://schemas.microsoft.com/office/drawing/2014/main" id="{7F5B85B9-BABC-44F6-B2AE-99F02670D702}"/>
              </a:ext>
            </a:extLst>
          </p:cNvPr>
          <p:cNvSpPr>
            <a:spLocks noGrp="1"/>
          </p:cNvSpPr>
          <p:nvPr>
            <p:ph type="body" idx="2" hasCustomPrompt="1"/>
          </p:nvPr>
        </p:nvSpPr>
        <p:spPr>
          <a:xfrm>
            <a:off x="4251960" y="3895344"/>
            <a:ext cx="3749040" cy="2539399"/>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9" hasCustomPrompt="1"/>
          </p:nvPr>
        </p:nvSpPr>
        <p:spPr>
          <a:xfrm>
            <a:off x="88696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5" name="Content Header Right">
            <a:extLst>
              <a:ext uri="{FF2B5EF4-FFF2-40B4-BE49-F238E27FC236}">
                <a16:creationId xmlns:a16="http://schemas.microsoft.com/office/drawing/2014/main" id="{CF01F87A-DBEF-4657-8500-6A751FF3BC24}"/>
              </a:ext>
            </a:extLst>
          </p:cNvPr>
          <p:cNvSpPr>
            <a:spLocks noGrp="1"/>
          </p:cNvSpPr>
          <p:nvPr>
            <p:ph type="subTitle" idx="6" hasCustomPrompt="1"/>
          </p:nvPr>
        </p:nvSpPr>
        <p:spPr>
          <a:xfrm>
            <a:off x="81381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Right">
            <a:extLst>
              <a:ext uri="{FF2B5EF4-FFF2-40B4-BE49-F238E27FC236}">
                <a16:creationId xmlns:a16="http://schemas.microsoft.com/office/drawing/2014/main" id="{FD28CF85-103D-4AC7-BF7A-D32715F9433A}"/>
              </a:ext>
            </a:extLst>
          </p:cNvPr>
          <p:cNvSpPr>
            <a:spLocks noGrp="1"/>
          </p:cNvSpPr>
          <p:nvPr>
            <p:ph type="body" idx="3" hasCustomPrompt="1"/>
          </p:nvPr>
        </p:nvSpPr>
        <p:spPr>
          <a:xfrm>
            <a:off x="8138160" y="3895344"/>
            <a:ext cx="3749040" cy="2539399"/>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7024746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4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8FA771FB-DEE6-409D-B8EC-9AC05733ABD0}" type="slidenum">
              <a:rPr lang="en-US" smtClean="0"/>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4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2834640" cy="5291750"/>
          </a:xfrm>
        </p:spPr>
        <p:txBody>
          <a:bodyPr>
            <a:noAutofit/>
          </a:bodyPr>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Center Lef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3265675" y="1143000"/>
            <a:ext cx="2834640" cy="5291750"/>
          </a:xfrm>
        </p:spPr>
        <p:txBody>
          <a:bodyPr>
            <a:noAutofit/>
          </a:bodyPr>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9" name="Content Center Right">
            <a:extLst>
              <a:ext uri="{FF2B5EF4-FFF2-40B4-BE49-F238E27FC236}">
                <a16:creationId xmlns:a16="http://schemas.microsoft.com/office/drawing/2014/main" id="{A8A7CEA5-195D-4DB0-B5A3-06CEEA93C108}"/>
              </a:ext>
            </a:extLst>
          </p:cNvPr>
          <p:cNvSpPr>
            <a:spLocks noGrp="1"/>
          </p:cNvSpPr>
          <p:nvPr>
            <p:ph type="body" idx="3" hasCustomPrompt="1"/>
          </p:nvPr>
        </p:nvSpPr>
        <p:spPr>
          <a:xfrm>
            <a:off x="6165590" y="1143000"/>
            <a:ext cx="2834640" cy="5291750"/>
          </a:xfrm>
        </p:spPr>
        <p:txBody>
          <a:bodyPr>
            <a:noAutofit/>
          </a:bodyPr>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0" name="Content Right">
            <a:extLst>
              <a:ext uri="{FF2B5EF4-FFF2-40B4-BE49-F238E27FC236}">
                <a16:creationId xmlns:a16="http://schemas.microsoft.com/office/drawing/2014/main" id="{BC11431A-8924-465C-98E0-6E4655C69AA7}"/>
              </a:ext>
            </a:extLst>
          </p:cNvPr>
          <p:cNvSpPr>
            <a:spLocks noGrp="1"/>
          </p:cNvSpPr>
          <p:nvPr>
            <p:ph type="body" idx="4" hasCustomPrompt="1"/>
          </p:nvPr>
        </p:nvSpPr>
        <p:spPr>
          <a:xfrm>
            <a:off x="9065505" y="1143000"/>
            <a:ext cx="2834640" cy="5291750"/>
          </a:xfrm>
        </p:spPr>
        <p:txBody>
          <a:bodyPr>
            <a:noAutofit/>
          </a:bodyPr>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1BFB2E0D-B82D-49CC-9802-AFB8BA6D0938}"/>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8972090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1"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8FA771FB-DEE6-409D-B8EC-9AC05733ABD0}"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header and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2834640" cy="4843688"/>
          </a:xfrm>
        </p:spPr>
        <p:txBody>
          <a:bodyPr>
            <a:noAutofit/>
          </a:bodyPr>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Center Lef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3264408" y="1591056"/>
            <a:ext cx="2834640" cy="4843688"/>
          </a:xfrm>
        </p:spPr>
        <p:txBody>
          <a:bodyPr>
            <a:noAutofit/>
          </a:bodyPr>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Content Header Center Right">
            <a:extLst>
              <a:ext uri="{FF2B5EF4-FFF2-40B4-BE49-F238E27FC236}">
                <a16:creationId xmlns:a16="http://schemas.microsoft.com/office/drawing/2014/main" id="{B3EBECE3-35F9-4AF4-A8A7-FD546C7C32D6}"/>
              </a:ext>
            </a:extLst>
          </p:cNvPr>
          <p:cNvSpPr>
            <a:spLocks noGrp="1"/>
          </p:cNvSpPr>
          <p:nvPr>
            <p:ph type="subTitle" idx="7" hasCustomPrompt="1"/>
          </p:nvPr>
        </p:nvSpPr>
        <p:spPr>
          <a:xfrm>
            <a:off x="6163056"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Center Right">
            <a:extLst>
              <a:ext uri="{FF2B5EF4-FFF2-40B4-BE49-F238E27FC236}">
                <a16:creationId xmlns:a16="http://schemas.microsoft.com/office/drawing/2014/main" id="{92466994-EA21-45EA-9DC6-3C179254B3A8}"/>
              </a:ext>
            </a:extLst>
          </p:cNvPr>
          <p:cNvSpPr>
            <a:spLocks noGrp="1"/>
          </p:cNvSpPr>
          <p:nvPr>
            <p:ph type="body" idx="3" hasCustomPrompt="1"/>
          </p:nvPr>
        </p:nvSpPr>
        <p:spPr>
          <a:xfrm>
            <a:off x="6163056" y="1591056"/>
            <a:ext cx="2834640" cy="4843688"/>
          </a:xfrm>
        </p:spPr>
        <p:txBody>
          <a:bodyPr>
            <a:noAutofit/>
          </a:bodyPr>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Content Header Right">
            <a:extLst>
              <a:ext uri="{FF2B5EF4-FFF2-40B4-BE49-F238E27FC236}">
                <a16:creationId xmlns:a16="http://schemas.microsoft.com/office/drawing/2014/main" id="{ED932AC6-C3A8-487A-A17E-48D0C368204C}"/>
              </a:ext>
            </a:extLst>
          </p:cNvPr>
          <p:cNvSpPr>
            <a:spLocks noGrp="1"/>
          </p:cNvSpPr>
          <p:nvPr>
            <p:ph type="subTitle" idx="8" hasCustomPrompt="1"/>
          </p:nvPr>
        </p:nvSpPr>
        <p:spPr>
          <a:xfrm>
            <a:off x="9061704"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0" name="Content Right">
            <a:extLst>
              <a:ext uri="{FF2B5EF4-FFF2-40B4-BE49-F238E27FC236}">
                <a16:creationId xmlns:a16="http://schemas.microsoft.com/office/drawing/2014/main" id="{7CF59EA0-9039-4A19-8197-DA073A0DB52B}"/>
              </a:ext>
            </a:extLst>
          </p:cNvPr>
          <p:cNvSpPr>
            <a:spLocks noGrp="1"/>
          </p:cNvSpPr>
          <p:nvPr>
            <p:ph type="body" idx="4" hasCustomPrompt="1"/>
          </p:nvPr>
        </p:nvSpPr>
        <p:spPr>
          <a:xfrm>
            <a:off x="9061704" y="1591056"/>
            <a:ext cx="2834640" cy="4843688"/>
          </a:xfrm>
        </p:spPr>
        <p:txBody>
          <a:bodyPr>
            <a:noAutofit/>
          </a:bodyPr>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3404093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4 Small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8FA771FB-DEE6-409D-B8EC-9AC05733ABD0}" type="slidenum">
              <a:rPr lang="en-US" smtClean="0"/>
              <a:t>‹#›</a:t>
            </a:fld>
            <a:endParaRPr lang="en-US" dirty="0"/>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Four-column layout with subtitles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9" hasCustomPrompt="1"/>
          </p:nvPr>
        </p:nvSpPr>
        <p:spPr>
          <a:xfrm>
            <a:off x="97790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id="{573CFC72-9096-4F5D-9BDB-96DE57732BB8}"/>
              </a:ext>
            </a:extLst>
          </p:cNvPr>
          <p:cNvSpPr>
            <a:spLocks noGrp="1"/>
          </p:cNvSpPr>
          <p:nvPr>
            <p:ph type="subTitle" idx="5" hasCustomPrompt="1"/>
          </p:nvPr>
        </p:nvSpPr>
        <p:spPr>
          <a:xfrm>
            <a:off x="365760"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365760" y="3291839"/>
            <a:ext cx="2834640" cy="3142903"/>
          </a:xfrm>
        </p:spPr>
        <p:txBody>
          <a:bodyPr lIns="91440">
            <a:normAutofit/>
          </a:bodyPr>
          <a:lstStyle>
            <a:lvl1pPr marL="0" indent="0">
              <a:spcAft>
                <a:spcPts val="1200"/>
              </a:spcAft>
              <a:buNone/>
              <a:defRPr sz="2400">
                <a:solidFill>
                  <a:schemeClr val="tx2"/>
                </a:solidFill>
              </a:defRPr>
            </a:lvl1pPr>
          </a:lstStyle>
          <a:p>
            <a:pPr lvl="0"/>
            <a:r>
              <a:rPr lang="en-US" dirty="0"/>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0" hasCustomPrompt="1"/>
          </p:nvPr>
        </p:nvSpPr>
        <p:spPr>
          <a:xfrm>
            <a:off x="381254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id="{3777F387-CD61-4FDE-AE0D-E17DE70D3B19}"/>
              </a:ext>
            </a:extLst>
          </p:cNvPr>
          <p:cNvSpPr>
            <a:spLocks noGrp="1"/>
          </p:cNvSpPr>
          <p:nvPr>
            <p:ph type="subTitle" idx="6" hasCustomPrompt="1"/>
          </p:nvPr>
        </p:nvSpPr>
        <p:spPr>
          <a:xfrm>
            <a:off x="3264408"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3264408" y="3291839"/>
            <a:ext cx="2834640" cy="3142903"/>
          </a:xfrm>
        </p:spPr>
        <p:txBody>
          <a:bodyPr lIns="91440">
            <a:normAutofit/>
          </a:bodyPr>
          <a:lstStyle>
            <a:lvl1pPr marL="0" indent="0">
              <a:spcAft>
                <a:spcPts val="1200"/>
              </a:spcAft>
              <a:buNone/>
              <a:defRPr sz="2400">
                <a:solidFill>
                  <a:schemeClr val="tx2"/>
                </a:solidFill>
              </a:defRPr>
            </a:lvl1pPr>
          </a:lstStyle>
          <a:p>
            <a:pPr lvl="0"/>
            <a:r>
              <a:rPr lang="en-US" dirty="0"/>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1" hasCustomPrompt="1"/>
          </p:nvPr>
        </p:nvSpPr>
        <p:spPr>
          <a:xfrm>
            <a:off x="664718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id="{CF3CD244-8B44-44A6-A623-84365E91EAE7}"/>
              </a:ext>
            </a:extLst>
          </p:cNvPr>
          <p:cNvSpPr>
            <a:spLocks noGrp="1"/>
          </p:cNvSpPr>
          <p:nvPr>
            <p:ph type="subTitle" idx="7" hasCustomPrompt="1"/>
          </p:nvPr>
        </p:nvSpPr>
        <p:spPr>
          <a:xfrm>
            <a:off x="6163056"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6163056" y="3291839"/>
            <a:ext cx="2834640" cy="3142903"/>
          </a:xfrm>
        </p:spPr>
        <p:txBody>
          <a:bodyPr lIns="91440">
            <a:normAutofit/>
          </a:bodyPr>
          <a:lstStyle>
            <a:lvl1pPr marL="0" indent="0">
              <a:spcAft>
                <a:spcPts val="1200"/>
              </a:spcAft>
              <a:buNone/>
              <a:defRPr sz="2400">
                <a:solidFill>
                  <a:schemeClr val="tx2"/>
                </a:solidFill>
              </a:defRPr>
            </a:lvl1pPr>
          </a:lstStyle>
          <a:p>
            <a:pPr lvl="0"/>
            <a:r>
              <a:rPr lang="en-US" dirty="0"/>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12" hasCustomPrompt="1"/>
          </p:nvPr>
        </p:nvSpPr>
        <p:spPr>
          <a:xfrm>
            <a:off x="948182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id="{08FBD2BF-3C8E-4153-80EE-99905AF06DB0}"/>
              </a:ext>
            </a:extLst>
          </p:cNvPr>
          <p:cNvSpPr>
            <a:spLocks noGrp="1"/>
          </p:cNvSpPr>
          <p:nvPr>
            <p:ph type="subTitle" idx="8" hasCustomPrompt="1"/>
          </p:nvPr>
        </p:nvSpPr>
        <p:spPr>
          <a:xfrm>
            <a:off x="9061704"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9061704" y="3291839"/>
            <a:ext cx="2834640" cy="3142903"/>
          </a:xfrm>
        </p:spPr>
        <p:txBody>
          <a:bodyPr lIns="91440">
            <a:normAutofit/>
          </a:bodyPr>
          <a:lstStyle>
            <a:lvl1pPr marL="0" indent="0">
              <a:spcAft>
                <a:spcPts val="1200"/>
              </a:spcAft>
              <a:buNone/>
              <a:defRPr sz="24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243175717"/>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5 Small Pictures, 5 Headers, and 5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8FA771FB-DEE6-409D-B8EC-9AC05733ABD0}" type="slidenum">
              <a:rPr lang="en-US" smtClean="0"/>
              <a:t>‹#›</a:t>
            </a:fld>
            <a:endParaRPr lang="en-US" dirty="0"/>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Five-column layout with subtitles</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9" hasCustomPrompt="1"/>
          </p:nvPr>
        </p:nvSpPr>
        <p:spPr>
          <a:xfrm>
            <a:off x="457200" y="1041202"/>
            <a:ext cx="1828800" cy="1828800"/>
          </a:xfrm>
        </p:spPr>
        <p:txBody>
          <a:bodyPr anchor="t"/>
          <a:lstStyle>
            <a:lvl1pPr marL="0" indent="0" algn="ctr">
              <a:buNone/>
              <a:defRPr sz="2800">
                <a:solidFill>
                  <a:schemeClr val="tx2"/>
                </a:solidFill>
              </a:defRPr>
            </a:lvl1pPr>
          </a:lstStyle>
          <a:p>
            <a:r>
              <a:rPr lang="en-US" dirty="0"/>
              <a:t>Click icon to add image</a:t>
            </a:r>
          </a:p>
        </p:txBody>
      </p:sp>
      <p:sp>
        <p:nvSpPr>
          <p:cNvPr id="3" name="Content Header 1">
            <a:extLst>
              <a:ext uri="{FF2B5EF4-FFF2-40B4-BE49-F238E27FC236}">
                <a16:creationId xmlns:a16="http://schemas.microsoft.com/office/drawing/2014/main" id="{573CFC72-9096-4F5D-9BDB-96DE57732BB8}"/>
              </a:ext>
            </a:extLst>
          </p:cNvPr>
          <p:cNvSpPr>
            <a:spLocks noGrp="1"/>
          </p:cNvSpPr>
          <p:nvPr>
            <p:ph type="subTitle" idx="5" hasCustomPrompt="1"/>
          </p:nvPr>
        </p:nvSpPr>
        <p:spPr>
          <a:xfrm>
            <a:off x="274320" y="2926080"/>
            <a:ext cx="219456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274320" y="3291839"/>
            <a:ext cx="2194560" cy="3142903"/>
          </a:xfrm>
        </p:spPr>
        <p:txBody>
          <a:bodyPr lIns="91440">
            <a:normAutofit/>
          </a:bodyPr>
          <a:lstStyle>
            <a:lvl1pPr marL="0" indent="0">
              <a:spcAft>
                <a:spcPts val="1200"/>
              </a:spcAft>
              <a:buNone/>
              <a:defRPr sz="2400">
                <a:solidFill>
                  <a:schemeClr val="tx2"/>
                </a:solidFill>
              </a:defRPr>
            </a:lvl1pPr>
          </a:lstStyle>
          <a:p>
            <a:pPr lvl="0"/>
            <a:r>
              <a:rPr lang="en-US" dirty="0"/>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0" hasCustomPrompt="1"/>
          </p:nvPr>
        </p:nvSpPr>
        <p:spPr>
          <a:xfrm>
            <a:off x="2854289" y="1041202"/>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id="{3777F387-CD61-4FDE-AE0D-E17DE70D3B19}"/>
              </a:ext>
            </a:extLst>
          </p:cNvPr>
          <p:cNvSpPr>
            <a:spLocks noGrp="1"/>
          </p:cNvSpPr>
          <p:nvPr>
            <p:ph type="subTitle" idx="6" hasCustomPrompt="1"/>
          </p:nvPr>
        </p:nvSpPr>
        <p:spPr>
          <a:xfrm>
            <a:off x="2648149" y="2926080"/>
            <a:ext cx="219456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2648149" y="3291839"/>
            <a:ext cx="2194560" cy="3142903"/>
          </a:xfrm>
        </p:spPr>
        <p:txBody>
          <a:bodyPr lIns="91440">
            <a:normAutofit/>
          </a:bodyPr>
          <a:lstStyle>
            <a:lvl1pPr marL="0" indent="0">
              <a:spcAft>
                <a:spcPts val="1200"/>
              </a:spcAft>
              <a:buNone/>
              <a:defRPr sz="2400">
                <a:solidFill>
                  <a:schemeClr val="tx2"/>
                </a:solidFill>
              </a:defRPr>
            </a:lvl1pPr>
          </a:lstStyle>
          <a:p>
            <a:pPr lvl="0"/>
            <a:r>
              <a:rPr lang="en-US" dirty="0"/>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1" hasCustomPrompt="1"/>
          </p:nvPr>
        </p:nvSpPr>
        <p:spPr>
          <a:xfrm>
            <a:off x="5181600" y="1041202"/>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id="{CF3CD244-8B44-44A6-A623-84365E91EAE7}"/>
              </a:ext>
            </a:extLst>
          </p:cNvPr>
          <p:cNvSpPr>
            <a:spLocks noGrp="1"/>
          </p:cNvSpPr>
          <p:nvPr>
            <p:ph type="subTitle" idx="7" hasCustomPrompt="1"/>
          </p:nvPr>
        </p:nvSpPr>
        <p:spPr>
          <a:xfrm>
            <a:off x="5021978" y="2926080"/>
            <a:ext cx="219456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5021978" y="3291839"/>
            <a:ext cx="2194560" cy="3142903"/>
          </a:xfrm>
        </p:spPr>
        <p:txBody>
          <a:bodyPr lIns="91440">
            <a:normAutofit/>
          </a:bodyPr>
          <a:lstStyle>
            <a:lvl1pPr marL="0" indent="0">
              <a:spcAft>
                <a:spcPts val="1200"/>
              </a:spcAft>
              <a:buNone/>
              <a:defRPr sz="2400">
                <a:solidFill>
                  <a:schemeClr val="tx2"/>
                </a:solidFill>
              </a:defRPr>
            </a:lvl1pPr>
          </a:lstStyle>
          <a:p>
            <a:pPr lvl="0"/>
            <a:r>
              <a:rPr lang="en-US" dirty="0"/>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12" hasCustomPrompt="1"/>
          </p:nvPr>
        </p:nvSpPr>
        <p:spPr>
          <a:xfrm>
            <a:off x="7578689" y="1041202"/>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id="{08FBD2BF-3C8E-4153-80EE-99905AF06DB0}"/>
              </a:ext>
            </a:extLst>
          </p:cNvPr>
          <p:cNvSpPr>
            <a:spLocks noGrp="1"/>
          </p:cNvSpPr>
          <p:nvPr>
            <p:ph type="subTitle" idx="8" hasCustomPrompt="1"/>
          </p:nvPr>
        </p:nvSpPr>
        <p:spPr>
          <a:xfrm>
            <a:off x="7395807" y="2926080"/>
            <a:ext cx="219456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7395807" y="3291839"/>
            <a:ext cx="2194560" cy="3142903"/>
          </a:xfrm>
        </p:spPr>
        <p:txBody>
          <a:bodyPr lIns="91440">
            <a:normAutofit/>
          </a:bodyPr>
          <a:lstStyle>
            <a:lvl1pPr marL="0" indent="0">
              <a:spcAft>
                <a:spcPts val="1200"/>
              </a:spcAft>
              <a:buNone/>
              <a:defRPr sz="2400">
                <a:solidFill>
                  <a:schemeClr val="tx2"/>
                </a:solidFill>
              </a:defRPr>
            </a:lvl1pPr>
          </a:lstStyle>
          <a:p>
            <a:pPr lvl="0"/>
            <a:r>
              <a:rPr lang="en-US" dirty="0"/>
              <a:t>Enter text</a:t>
            </a:r>
          </a:p>
        </p:txBody>
      </p:sp>
      <p:sp>
        <p:nvSpPr>
          <p:cNvPr id="22" name="Picture 5">
            <a:extLst>
              <a:ext uri="{FF2B5EF4-FFF2-40B4-BE49-F238E27FC236}">
                <a16:creationId xmlns:a16="http://schemas.microsoft.com/office/drawing/2014/main" id="{1C751A41-ABC5-4B41-A299-FB4EA333D66A}"/>
              </a:ext>
              <a:ext uri="{C183D7F6-B498-43B3-948B-1728B52AA6E4}">
                <adec:decorative xmlns:adec="http://schemas.microsoft.com/office/drawing/2017/decorative" val="1"/>
              </a:ext>
            </a:extLst>
          </p:cNvPr>
          <p:cNvSpPr>
            <a:spLocks noGrp="1"/>
          </p:cNvSpPr>
          <p:nvPr>
            <p:ph idx="23" hasCustomPrompt="1"/>
          </p:nvPr>
        </p:nvSpPr>
        <p:spPr>
          <a:xfrm>
            <a:off x="9952518" y="1041202"/>
            <a:ext cx="1828800" cy="1828800"/>
          </a:xfrm>
        </p:spPr>
        <p:txBody>
          <a:bodyPr anchor="t"/>
          <a:lstStyle>
            <a:lvl1pPr marL="0" indent="0" algn="ctr">
              <a:buNone/>
              <a:defRPr sz="2800">
                <a:solidFill>
                  <a:schemeClr val="tx2"/>
                </a:solidFill>
              </a:defRPr>
            </a:lvl1pPr>
          </a:lstStyle>
          <a:p>
            <a:r>
              <a:rPr lang="en-US" dirty="0"/>
              <a:t>Click icon to add image</a:t>
            </a:r>
          </a:p>
        </p:txBody>
      </p:sp>
      <p:sp>
        <p:nvSpPr>
          <p:cNvPr id="21" name="Content 5">
            <a:extLst>
              <a:ext uri="{FF2B5EF4-FFF2-40B4-BE49-F238E27FC236}">
                <a16:creationId xmlns:a16="http://schemas.microsoft.com/office/drawing/2014/main" id="{33868A11-D38F-4CE5-8AEA-EB5E0460964A}"/>
              </a:ext>
            </a:extLst>
          </p:cNvPr>
          <p:cNvSpPr>
            <a:spLocks noGrp="1"/>
          </p:cNvSpPr>
          <p:nvPr>
            <p:ph type="body" idx="22" hasCustomPrompt="1"/>
          </p:nvPr>
        </p:nvSpPr>
        <p:spPr>
          <a:xfrm>
            <a:off x="9769638" y="3291838"/>
            <a:ext cx="2194560" cy="3142903"/>
          </a:xfrm>
        </p:spPr>
        <p:txBody>
          <a:bodyPr lIns="91440">
            <a:normAutofit/>
          </a:bodyPr>
          <a:lstStyle>
            <a:lvl1pPr marL="0" indent="0">
              <a:spcAft>
                <a:spcPts val="1200"/>
              </a:spcAft>
              <a:buNone/>
              <a:defRPr sz="2400">
                <a:solidFill>
                  <a:schemeClr val="tx2"/>
                </a:solidFill>
              </a:defRPr>
            </a:lvl1pPr>
          </a:lstStyle>
          <a:p>
            <a:pPr lvl="0"/>
            <a:r>
              <a:rPr lang="en-US" dirty="0"/>
              <a:t>Enter text</a:t>
            </a:r>
          </a:p>
        </p:txBody>
      </p:sp>
      <p:sp>
        <p:nvSpPr>
          <p:cNvPr id="31" name="Text Placeholder 30">
            <a:extLst>
              <a:ext uri="{FF2B5EF4-FFF2-40B4-BE49-F238E27FC236}">
                <a16:creationId xmlns:a16="http://schemas.microsoft.com/office/drawing/2014/main" id="{B20E9C0B-9A65-4AB7-8F67-0A5D6483127A}"/>
              </a:ext>
            </a:extLst>
          </p:cNvPr>
          <p:cNvSpPr>
            <a:spLocks noGrp="1"/>
          </p:cNvSpPr>
          <p:nvPr>
            <p:ph type="body" sz="quarter" idx="24" hasCustomPrompt="1"/>
          </p:nvPr>
        </p:nvSpPr>
        <p:spPr>
          <a:xfrm>
            <a:off x="9769475" y="2925763"/>
            <a:ext cx="2195513" cy="301752"/>
          </a:xfrm>
          <a:solidFill>
            <a:schemeClr val="accent1"/>
          </a:solidFill>
          <a:ln>
            <a:solidFill>
              <a:schemeClr val="accent1"/>
            </a:solidFill>
          </a:ln>
        </p:spPr>
        <p:txBody>
          <a:bodyPr vert="horz" lIns="91440" tIns="45720" rIns="91440" bIns="45720" rtlCol="0" anchor="ctr">
            <a:noAutofit/>
          </a:bodyPr>
          <a:lstStyle>
            <a:lvl1pPr>
              <a:defRPr lang="en-US" sz="2000" b="0" smtClean="0">
                <a:solidFill>
                  <a:schemeClr val="bg1"/>
                </a:solidFill>
                <a:latin typeface="+mn-lt"/>
                <a:ea typeface="Amazon Ember Heavy" panose="020B0803020204020204" pitchFamily="34" charset="0"/>
                <a:cs typeface="Amazon Ember Heavy" panose="020B0803020204020204" pitchFamily="34" charset="0"/>
              </a:defRPr>
            </a:lvl1pPr>
            <a:lvl2pPr>
              <a:defRPr lang="en-US" smtClean="0"/>
            </a:lvl2pPr>
            <a:lvl3pPr>
              <a:defRPr lang="en-US" smtClean="0"/>
            </a:lvl3pPr>
            <a:lvl4pPr>
              <a:defRPr lang="en-US" smtClean="0"/>
            </a:lvl4pPr>
            <a:lvl5pPr>
              <a:defRPr lang="en-US"/>
            </a:lvl5pPr>
          </a:lstStyle>
          <a:p>
            <a:pPr marL="403225" lvl="0" indent="-342900">
              <a:spcAft>
                <a:spcPts val="0"/>
              </a:spcAft>
              <a:buNone/>
            </a:pPr>
            <a:r>
              <a:rPr lang="en-US" dirty="0"/>
              <a:t>Enter subtitle</a:t>
            </a:r>
          </a:p>
        </p:txBody>
      </p:sp>
    </p:spTree>
    <p:custDataLst>
      <p:tags r:id="rId1"/>
    </p:custDataLst>
    <p:extLst>
      <p:ext uri="{BB962C8B-B14F-4D97-AF65-F5344CB8AC3E}">
        <p14:creationId xmlns:p14="http://schemas.microsoft.com/office/powerpoint/2010/main" val="2924390202"/>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4 Large Pictures,and 4 Header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8FA771FB-DEE6-409D-B8EC-9AC05733ABD0}"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picture and 4 header</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9" hasCustomPrompt="1"/>
          </p:nvPr>
        </p:nvSpPr>
        <p:spPr>
          <a:xfrm>
            <a:off x="365760"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2"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3264408"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3"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11" hasCustomPrompt="1"/>
          </p:nvPr>
        </p:nvSpPr>
        <p:spPr>
          <a:xfrm>
            <a:off x="6163056"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Content Header Center Right">
            <a:extLst>
              <a:ext uri="{FF2B5EF4-FFF2-40B4-BE49-F238E27FC236}">
                <a16:creationId xmlns:a16="http://schemas.microsoft.com/office/drawing/2014/main" id="{CF01F87A-DBEF-4657-8500-6A751FF3BC24}"/>
              </a:ext>
            </a:extLst>
          </p:cNvPr>
          <p:cNvSpPr>
            <a:spLocks noGrp="1"/>
          </p:cNvSpPr>
          <p:nvPr>
            <p:ph type="subTitle" idx="7" hasCustomPrompt="1"/>
          </p:nvPr>
        </p:nvSpPr>
        <p:spPr>
          <a:xfrm>
            <a:off x="6163056"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4" name="Picture Right">
            <a:extLst>
              <a:ext uri="{FF2B5EF4-FFF2-40B4-BE49-F238E27FC236}">
                <a16:creationId xmlns:a16="http://schemas.microsoft.com/office/drawing/2014/main" id="{3225055C-7E4D-4C57-84DA-4F32CFEE666E}"/>
              </a:ext>
            </a:extLst>
          </p:cNvPr>
          <p:cNvSpPr>
            <a:spLocks noGrp="1"/>
          </p:cNvSpPr>
          <p:nvPr>
            <p:ph idx="12" hasCustomPrompt="1"/>
          </p:nvPr>
        </p:nvSpPr>
        <p:spPr>
          <a:xfrm>
            <a:off x="9061704"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Content Header Right">
            <a:extLst>
              <a:ext uri="{FF2B5EF4-FFF2-40B4-BE49-F238E27FC236}">
                <a16:creationId xmlns:a16="http://schemas.microsoft.com/office/drawing/2014/main" id="{B17A76EF-1D7E-4BB9-BAFA-8EAA0807E356}"/>
              </a:ext>
            </a:extLst>
          </p:cNvPr>
          <p:cNvSpPr>
            <a:spLocks noGrp="1"/>
          </p:cNvSpPr>
          <p:nvPr>
            <p:ph type="subTitle" idx="8" hasCustomPrompt="1"/>
          </p:nvPr>
        </p:nvSpPr>
        <p:spPr>
          <a:xfrm>
            <a:off x="9061704"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3514230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4 Large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8FA771FB-DEE6-409D-B8EC-9AC05733ABD0}"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picture and header and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9" hasCustomPrompt="1"/>
          </p:nvPr>
        </p:nvSpPr>
        <p:spPr>
          <a:xfrm>
            <a:off x="365760"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4363105"/>
            <a:ext cx="2834640" cy="2071637"/>
          </a:xfrm>
        </p:spPr>
        <p:txBody>
          <a:bodyPr lIns="91440">
            <a:normAutofit/>
          </a:bodyPr>
          <a:lstStyle>
            <a:lvl1pPr marL="0" indent="0">
              <a:spcAft>
                <a:spcPts val="1200"/>
              </a:spcAft>
              <a:buNone/>
              <a:defRPr sz="2400">
                <a:solidFill>
                  <a:schemeClr val="tx2"/>
                </a:solidFill>
              </a:defRPr>
            </a:lvl1pPr>
          </a:lstStyle>
          <a:p>
            <a:pPr lvl="0"/>
            <a:r>
              <a:rPr lang="en-US" dirty="0"/>
              <a:t>Enter text</a:t>
            </a:r>
          </a:p>
        </p:txBody>
      </p:sp>
      <p:sp>
        <p:nvSpPr>
          <p:cNvPr id="12"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3264408"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Center Lef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3264408" y="4363105"/>
            <a:ext cx="2834640" cy="2071637"/>
          </a:xfrm>
        </p:spPr>
        <p:txBody>
          <a:bodyPr lIns="91440">
            <a:normAutofit/>
          </a:bodyPr>
          <a:lstStyle>
            <a:lvl1pPr marL="0" indent="0">
              <a:spcAft>
                <a:spcPts val="1200"/>
              </a:spcAft>
              <a:buNone/>
              <a:defRPr sz="2400">
                <a:solidFill>
                  <a:schemeClr val="tx2"/>
                </a:solidFill>
              </a:defRPr>
            </a:lvl1pPr>
          </a:lstStyle>
          <a:p>
            <a:pPr lvl="0"/>
            <a:r>
              <a:rPr lang="en-US" dirty="0"/>
              <a:t>Enter text</a:t>
            </a:r>
          </a:p>
        </p:txBody>
      </p:sp>
      <p:sp>
        <p:nvSpPr>
          <p:cNvPr id="13"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11" hasCustomPrompt="1"/>
          </p:nvPr>
        </p:nvSpPr>
        <p:spPr>
          <a:xfrm>
            <a:off x="6163056"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Content Header Center Right">
            <a:extLst>
              <a:ext uri="{FF2B5EF4-FFF2-40B4-BE49-F238E27FC236}">
                <a16:creationId xmlns:a16="http://schemas.microsoft.com/office/drawing/2014/main" id="{CF01F87A-DBEF-4657-8500-6A751FF3BC24}"/>
              </a:ext>
            </a:extLst>
          </p:cNvPr>
          <p:cNvSpPr>
            <a:spLocks noGrp="1"/>
          </p:cNvSpPr>
          <p:nvPr>
            <p:ph type="subTitle" idx="7" hasCustomPrompt="1"/>
          </p:nvPr>
        </p:nvSpPr>
        <p:spPr>
          <a:xfrm>
            <a:off x="6163056"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Center Right">
            <a:extLst>
              <a:ext uri="{FF2B5EF4-FFF2-40B4-BE49-F238E27FC236}">
                <a16:creationId xmlns:a16="http://schemas.microsoft.com/office/drawing/2014/main" id="{FD28CF85-103D-4AC7-BF7A-D32715F9433A}"/>
              </a:ext>
            </a:extLst>
          </p:cNvPr>
          <p:cNvSpPr>
            <a:spLocks noGrp="1"/>
          </p:cNvSpPr>
          <p:nvPr>
            <p:ph type="body" idx="3" hasCustomPrompt="1"/>
          </p:nvPr>
        </p:nvSpPr>
        <p:spPr>
          <a:xfrm>
            <a:off x="6163056" y="4363105"/>
            <a:ext cx="2834640" cy="2071637"/>
          </a:xfrm>
        </p:spPr>
        <p:txBody>
          <a:bodyPr lIns="91440">
            <a:normAutofit/>
          </a:bodyPr>
          <a:lstStyle>
            <a:lvl1pPr marL="0" indent="0">
              <a:spcAft>
                <a:spcPts val="1200"/>
              </a:spcAft>
              <a:buNone/>
              <a:defRPr sz="2400">
                <a:solidFill>
                  <a:schemeClr val="tx2"/>
                </a:solidFill>
              </a:defRPr>
            </a:lvl1pPr>
          </a:lstStyle>
          <a:p>
            <a:pPr lvl="0"/>
            <a:r>
              <a:rPr lang="en-US" dirty="0"/>
              <a:t>Enter text</a:t>
            </a:r>
          </a:p>
        </p:txBody>
      </p:sp>
      <p:sp>
        <p:nvSpPr>
          <p:cNvPr id="14" name="Picture Right">
            <a:extLst>
              <a:ext uri="{FF2B5EF4-FFF2-40B4-BE49-F238E27FC236}">
                <a16:creationId xmlns:a16="http://schemas.microsoft.com/office/drawing/2014/main" id="{3225055C-7E4D-4C57-84DA-4F32CFEE666E}"/>
              </a:ext>
            </a:extLst>
          </p:cNvPr>
          <p:cNvSpPr>
            <a:spLocks noGrp="1"/>
          </p:cNvSpPr>
          <p:nvPr>
            <p:ph idx="12" hasCustomPrompt="1"/>
          </p:nvPr>
        </p:nvSpPr>
        <p:spPr>
          <a:xfrm>
            <a:off x="9061704"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Content Header Right">
            <a:extLst>
              <a:ext uri="{FF2B5EF4-FFF2-40B4-BE49-F238E27FC236}">
                <a16:creationId xmlns:a16="http://schemas.microsoft.com/office/drawing/2014/main" id="{B17A76EF-1D7E-4BB9-BAFA-8EAA0807E356}"/>
              </a:ext>
            </a:extLst>
          </p:cNvPr>
          <p:cNvSpPr>
            <a:spLocks noGrp="1"/>
          </p:cNvSpPr>
          <p:nvPr>
            <p:ph type="subTitle" idx="8" hasCustomPrompt="1"/>
          </p:nvPr>
        </p:nvSpPr>
        <p:spPr>
          <a:xfrm>
            <a:off x="9061704"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0" name="Content Right">
            <a:extLst>
              <a:ext uri="{FF2B5EF4-FFF2-40B4-BE49-F238E27FC236}">
                <a16:creationId xmlns:a16="http://schemas.microsoft.com/office/drawing/2014/main" id="{528A167E-DBEB-4BD8-B32A-B1DBF78AA248}"/>
              </a:ext>
            </a:extLst>
          </p:cNvPr>
          <p:cNvSpPr>
            <a:spLocks noGrp="1"/>
          </p:cNvSpPr>
          <p:nvPr>
            <p:ph type="body" idx="4" hasCustomPrompt="1"/>
          </p:nvPr>
        </p:nvSpPr>
        <p:spPr>
          <a:xfrm>
            <a:off x="9061704" y="4363105"/>
            <a:ext cx="2834640" cy="2071637"/>
          </a:xfrm>
        </p:spPr>
        <p:txBody>
          <a:bodyPr lIns="91440">
            <a:normAutofit/>
          </a:bodyPr>
          <a:lstStyle>
            <a:lvl1pPr marL="0" indent="0">
              <a:spcAft>
                <a:spcPts val="1200"/>
              </a:spcAft>
              <a:buNone/>
              <a:defRPr sz="24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892428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D1B10142-B0CD-490B-913A-93A7D3CC5D7A}"/>
              </a:ext>
              <a:ext uri="{C183D7F6-B498-43B3-948B-1728B52AA6E4}">
                <adec:decorative xmlns:adec="http://schemas.microsoft.com/office/drawing/2017/decorative" val="1"/>
              </a:ext>
            </a:extLst>
          </p:cNvPr>
          <p:cNvGrpSpPr/>
          <p:nvPr/>
        </p:nvGrpSpPr>
        <p:grpSpPr>
          <a:xfrm>
            <a:off x="246888" y="-1"/>
            <a:ext cx="11945112" cy="6858001"/>
            <a:chOff x="246888" y="-1"/>
            <a:chExt cx="11945112" cy="6858001"/>
          </a:xfrm>
        </p:grpSpPr>
        <p:sp>
          <p:nvSpPr>
            <p:cNvPr id="96" name="CubeFront">
              <a:extLst>
                <a:ext uri="{FF2B5EF4-FFF2-40B4-BE49-F238E27FC236}">
                  <a16:creationId xmlns:a16="http://schemas.microsoft.com/office/drawing/2014/main" id="{EB9F2B64-3214-46CE-B26A-76A33B8A082C}"/>
                </a:ext>
                <a:ext uri="{C183D7F6-B498-43B3-948B-1728B52AA6E4}">
                  <adec:decorative xmlns:adec="http://schemas.microsoft.com/office/drawing/2017/decorative" val="1"/>
                </a:ext>
              </a:extLst>
            </p:cNvPr>
            <p:cNvSpPr/>
            <p:nvPr/>
          </p:nvSpPr>
          <p:spPr>
            <a:xfrm>
              <a:off x="575642" y="5917721"/>
              <a:ext cx="4282108" cy="9402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CubeTop">
              <a:extLst>
                <a:ext uri="{FF2B5EF4-FFF2-40B4-BE49-F238E27FC236}">
                  <a16:creationId xmlns:a16="http://schemas.microsoft.com/office/drawing/2014/main" id="{0FF51441-9768-48B1-AE80-CEAE9A021603}"/>
                </a:ext>
                <a:ext uri="{C183D7F6-B498-43B3-948B-1728B52AA6E4}">
                  <adec:decorative xmlns:adec="http://schemas.microsoft.com/office/drawing/2017/decorative" val="1"/>
                </a:ext>
              </a:extLst>
            </p:cNvPr>
            <p:cNvSpPr/>
            <p:nvPr/>
          </p:nvSpPr>
          <p:spPr>
            <a:xfrm>
              <a:off x="572679" y="4071144"/>
              <a:ext cx="11619321" cy="2786856"/>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BKG-RT">
              <a:extLst>
                <a:ext uri="{FF2B5EF4-FFF2-40B4-BE49-F238E27FC236}">
                  <a16:creationId xmlns:a16="http://schemas.microsoft.com/office/drawing/2014/main" id="{697F20B3-5BFF-47DC-AE6A-5F9A8918A682}"/>
                </a:ext>
                <a:ext uri="{C183D7F6-B498-43B3-948B-1728B52AA6E4}">
                  <adec:decorative xmlns:adec="http://schemas.microsoft.com/office/drawing/2017/decorative" val="1"/>
                </a:ext>
              </a:extLst>
            </p:cNvPr>
            <p:cNvSpPr/>
            <p:nvPr/>
          </p:nvSpPr>
          <p:spPr>
            <a:xfrm>
              <a:off x="9134016" y="-1"/>
              <a:ext cx="3057984" cy="478631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0" y="393065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pic>
          <p:nvPicPr>
            <p:cNvPr id="88" name="Icons">
              <a:extLst>
                <a:ext uri="{FF2B5EF4-FFF2-40B4-BE49-F238E27FC236}">
                  <a16:creationId xmlns:a16="http://schemas.microsoft.com/office/drawing/2014/main" id="{B4EB8A30-C05D-469F-BB6F-51E2087DD9DE}"/>
                </a:ext>
                <a:ext uri="{C183D7F6-B498-43B3-948B-1728B52AA6E4}">
                  <adec:decorative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933450" y="4011878"/>
              <a:ext cx="11258550" cy="2846121"/>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246888" y="6455664"/>
              <a:ext cx="366979" cy="219456"/>
            </a:xfrm>
            <a:prstGeom prst="rect">
              <a:avLst/>
            </a:prstGeom>
          </p:spPr>
        </p:pic>
        <p:sp>
          <p:nvSpPr>
            <p:cNvPr id="4" name="CopyBackground">
              <a:extLst>
                <a:ext uri="{FF2B5EF4-FFF2-40B4-BE49-F238E27FC236}">
                  <a16:creationId xmlns:a16="http://schemas.microsoft.com/office/drawing/2014/main" id="{F06F3491-7AC4-48E9-9C0B-AAB51F148301}"/>
                </a:ext>
              </a:extLst>
            </p:cNvPr>
            <p:cNvSpPr/>
            <p:nvPr/>
          </p:nvSpPr>
          <p:spPr>
            <a:xfrm>
              <a:off x="7622849"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pyright">
              <a:extLst>
                <a:ext uri="{FF2B5EF4-FFF2-40B4-BE49-F238E27FC236}">
                  <a16:creationId xmlns:a16="http://schemas.microsoft.com/office/drawing/2014/main" id="{5A486F92-5B56-43F0-919B-1CB4CEF78BAE}"/>
                </a:ext>
              </a:extLst>
            </p:cNvPr>
            <p:cNvSpPr txBox="1"/>
            <p:nvPr/>
          </p:nvSpPr>
          <p:spPr>
            <a:xfrm>
              <a:off x="7538162" y="657989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365760" y="366471"/>
            <a:ext cx="8768256" cy="2293938"/>
          </a:xfrm>
        </p:spPr>
        <p:txBody>
          <a:bodyPr anchor="b"/>
          <a:lstStyle>
            <a:lvl1pPr>
              <a:defRPr sz="4400">
                <a:solidFill>
                  <a:schemeClr val="tx2"/>
                </a:solidFill>
              </a:defRPr>
            </a:lvl1pPr>
          </a:lstStyle>
          <a:p>
            <a:r>
              <a:rPr lang="en-US" dirty="0"/>
              <a:t>Enter title text</a:t>
            </a:r>
          </a:p>
        </p:txBody>
      </p:sp>
      <p:sp>
        <p:nvSpPr>
          <p:cNvPr id="3" name="Subtitle">
            <a:extLst>
              <a:ext uri="{FF2B5EF4-FFF2-40B4-BE49-F238E27FC236}">
                <a16:creationId xmlns:a16="http://schemas.microsoft.com/office/drawing/2014/main" id="{25336E2B-DB74-4789-BBF8-753828F72458}"/>
              </a:ext>
            </a:extLst>
          </p:cNvPr>
          <p:cNvSpPr>
            <a:spLocks noGrp="1"/>
          </p:cNvSpPr>
          <p:nvPr>
            <p:ph type="subTitle" idx="1" hasCustomPrompt="1"/>
          </p:nvPr>
        </p:nvSpPr>
        <p:spPr>
          <a:xfrm>
            <a:off x="365760" y="2688190"/>
            <a:ext cx="8768256" cy="2098121"/>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subtitle</a:t>
            </a:r>
          </a:p>
        </p:txBody>
      </p:sp>
    </p:spTree>
    <p:custDataLst>
      <p:tags r:id="rId1"/>
    </p:custDataLst>
    <p:extLst>
      <p:ext uri="{BB962C8B-B14F-4D97-AF65-F5344CB8AC3E}">
        <p14:creationId xmlns:p14="http://schemas.microsoft.com/office/powerpoint/2010/main" val="80197463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8 Small Pictures, 8 Headers, and 8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8FA771FB-DEE6-409D-B8EC-9AC05733ABD0}" type="slidenum">
              <a:rPr lang="en-US" smtClean="0"/>
              <a:t>‹#›</a:t>
            </a:fld>
            <a:endParaRPr lang="en-US" dirty="0"/>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Four-column layout with subtitles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17" hasCustomPrompt="1"/>
          </p:nvPr>
        </p:nvSpPr>
        <p:spPr>
          <a:xfrm>
            <a:off x="365760"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id="{573CFC72-9096-4F5D-9BDB-96DE57732BB8}"/>
              </a:ext>
            </a:extLst>
          </p:cNvPr>
          <p:cNvSpPr>
            <a:spLocks noGrp="1"/>
          </p:cNvSpPr>
          <p:nvPr>
            <p:ph type="subTitle" idx="9" hasCustomPrompt="1"/>
          </p:nvPr>
        </p:nvSpPr>
        <p:spPr>
          <a:xfrm>
            <a:off x="365760"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365760"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8" hasCustomPrompt="1"/>
          </p:nvPr>
        </p:nvSpPr>
        <p:spPr>
          <a:xfrm>
            <a:off x="3264408"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id="{3777F387-CD61-4FDE-AE0D-E17DE70D3B19}"/>
              </a:ext>
            </a:extLst>
          </p:cNvPr>
          <p:cNvSpPr>
            <a:spLocks noGrp="1"/>
          </p:cNvSpPr>
          <p:nvPr>
            <p:ph type="subTitle" idx="10" hasCustomPrompt="1"/>
          </p:nvPr>
        </p:nvSpPr>
        <p:spPr>
          <a:xfrm>
            <a:off x="3264408"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3264408"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9" hasCustomPrompt="1"/>
          </p:nvPr>
        </p:nvSpPr>
        <p:spPr>
          <a:xfrm>
            <a:off x="6163056"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id="{CF3CD244-8B44-44A6-A623-84365E91EAE7}"/>
              </a:ext>
            </a:extLst>
          </p:cNvPr>
          <p:cNvSpPr>
            <a:spLocks noGrp="1"/>
          </p:cNvSpPr>
          <p:nvPr>
            <p:ph type="subTitle" idx="11" hasCustomPrompt="1"/>
          </p:nvPr>
        </p:nvSpPr>
        <p:spPr>
          <a:xfrm>
            <a:off x="6163056"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6163056"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20" hasCustomPrompt="1"/>
          </p:nvPr>
        </p:nvSpPr>
        <p:spPr>
          <a:xfrm>
            <a:off x="9061704"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id="{08FBD2BF-3C8E-4153-80EE-99905AF06DB0}"/>
              </a:ext>
            </a:extLst>
          </p:cNvPr>
          <p:cNvSpPr>
            <a:spLocks noGrp="1"/>
          </p:cNvSpPr>
          <p:nvPr>
            <p:ph type="subTitle" idx="12" hasCustomPrompt="1"/>
          </p:nvPr>
        </p:nvSpPr>
        <p:spPr>
          <a:xfrm>
            <a:off x="9061704"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9061704"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0" name="Picture 5">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idx="21" hasCustomPrompt="1"/>
          </p:nvPr>
        </p:nvSpPr>
        <p:spPr>
          <a:xfrm>
            <a:off x="365760"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1" name="Content Header 5">
            <a:extLst>
              <a:ext uri="{FF2B5EF4-FFF2-40B4-BE49-F238E27FC236}">
                <a16:creationId xmlns:a16="http://schemas.microsoft.com/office/drawing/2014/main" id="{E8024806-5459-4580-AA84-DFE98F18A5A3}"/>
              </a:ext>
            </a:extLst>
          </p:cNvPr>
          <p:cNvSpPr>
            <a:spLocks noGrp="1"/>
          </p:cNvSpPr>
          <p:nvPr>
            <p:ph type="subTitle" idx="13" hasCustomPrompt="1"/>
          </p:nvPr>
        </p:nvSpPr>
        <p:spPr>
          <a:xfrm>
            <a:off x="365760"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2" name="Content 5">
            <a:extLst>
              <a:ext uri="{FF2B5EF4-FFF2-40B4-BE49-F238E27FC236}">
                <a16:creationId xmlns:a16="http://schemas.microsoft.com/office/drawing/2014/main" id="{4D93D3AB-1EE8-404D-9F8C-ED6967836914}"/>
              </a:ext>
            </a:extLst>
          </p:cNvPr>
          <p:cNvSpPr>
            <a:spLocks noGrp="1"/>
          </p:cNvSpPr>
          <p:nvPr>
            <p:ph type="body" idx="5" hasCustomPrompt="1"/>
          </p:nvPr>
        </p:nvSpPr>
        <p:spPr>
          <a:xfrm>
            <a:off x="365760"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3" name="Picture 6">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idx="22" hasCustomPrompt="1"/>
          </p:nvPr>
        </p:nvSpPr>
        <p:spPr>
          <a:xfrm>
            <a:off x="3264408"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4" name="Content Header 6">
            <a:extLst>
              <a:ext uri="{FF2B5EF4-FFF2-40B4-BE49-F238E27FC236}">
                <a16:creationId xmlns:a16="http://schemas.microsoft.com/office/drawing/2014/main" id="{484800A7-DA7A-48C2-BD82-C01F6FD9DB3E}"/>
              </a:ext>
            </a:extLst>
          </p:cNvPr>
          <p:cNvSpPr>
            <a:spLocks noGrp="1"/>
          </p:cNvSpPr>
          <p:nvPr>
            <p:ph type="subTitle" idx="14" hasCustomPrompt="1"/>
          </p:nvPr>
        </p:nvSpPr>
        <p:spPr>
          <a:xfrm>
            <a:off x="3264408"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5" name="Content 6">
            <a:extLst>
              <a:ext uri="{FF2B5EF4-FFF2-40B4-BE49-F238E27FC236}">
                <a16:creationId xmlns:a16="http://schemas.microsoft.com/office/drawing/2014/main" id="{E00DC7A1-D213-4110-B8F7-671693ED3BA2}"/>
              </a:ext>
            </a:extLst>
          </p:cNvPr>
          <p:cNvSpPr>
            <a:spLocks noGrp="1"/>
          </p:cNvSpPr>
          <p:nvPr>
            <p:ph type="body" idx="6" hasCustomPrompt="1"/>
          </p:nvPr>
        </p:nvSpPr>
        <p:spPr>
          <a:xfrm>
            <a:off x="3264408"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6" name="Picture 7">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idx="23" hasCustomPrompt="1"/>
          </p:nvPr>
        </p:nvSpPr>
        <p:spPr>
          <a:xfrm>
            <a:off x="6163056"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7" name="Content Header 7">
            <a:extLst>
              <a:ext uri="{FF2B5EF4-FFF2-40B4-BE49-F238E27FC236}">
                <a16:creationId xmlns:a16="http://schemas.microsoft.com/office/drawing/2014/main" id="{706046A5-A656-4648-BD39-64FA5E94B613}"/>
              </a:ext>
            </a:extLst>
          </p:cNvPr>
          <p:cNvSpPr>
            <a:spLocks noGrp="1"/>
          </p:cNvSpPr>
          <p:nvPr>
            <p:ph type="subTitle" idx="15" hasCustomPrompt="1"/>
          </p:nvPr>
        </p:nvSpPr>
        <p:spPr>
          <a:xfrm>
            <a:off x="6163056"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8" name="Content 7">
            <a:extLst>
              <a:ext uri="{FF2B5EF4-FFF2-40B4-BE49-F238E27FC236}">
                <a16:creationId xmlns:a16="http://schemas.microsoft.com/office/drawing/2014/main" id="{9B368858-C97D-421E-8EFA-7300741447EE}"/>
              </a:ext>
            </a:extLst>
          </p:cNvPr>
          <p:cNvSpPr>
            <a:spLocks noGrp="1"/>
          </p:cNvSpPr>
          <p:nvPr>
            <p:ph type="body" idx="7" hasCustomPrompt="1"/>
          </p:nvPr>
        </p:nvSpPr>
        <p:spPr>
          <a:xfrm>
            <a:off x="6163056"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9" name="Picture 8">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idx="24" hasCustomPrompt="1"/>
          </p:nvPr>
        </p:nvSpPr>
        <p:spPr>
          <a:xfrm>
            <a:off x="9061704" y="3814574"/>
            <a:ext cx="2834640" cy="1648911"/>
          </a:xfrm>
        </p:spPr>
        <p:txBody>
          <a:bodyPr anchor="t"/>
          <a:lstStyle>
            <a:lvl1pPr marL="0" indent="0" algn="ctr">
              <a:buNone/>
              <a:defRPr sz="3200">
                <a:solidFill>
                  <a:schemeClr val="tx2"/>
                </a:solidFill>
              </a:defRPr>
            </a:lvl1pPr>
          </a:lstStyle>
          <a:p>
            <a:r>
              <a:rPr lang="en-US" dirty="0"/>
              <a:t>Click icon to add image</a:t>
            </a:r>
          </a:p>
        </p:txBody>
      </p:sp>
      <p:sp>
        <p:nvSpPr>
          <p:cNvPr id="40" name="Content Header 8">
            <a:extLst>
              <a:ext uri="{FF2B5EF4-FFF2-40B4-BE49-F238E27FC236}">
                <a16:creationId xmlns:a16="http://schemas.microsoft.com/office/drawing/2014/main" id="{DE6244C7-6311-4CE0-AB72-2F6B429380EE}"/>
              </a:ext>
            </a:extLst>
          </p:cNvPr>
          <p:cNvSpPr>
            <a:spLocks noGrp="1"/>
          </p:cNvSpPr>
          <p:nvPr>
            <p:ph type="subTitle" idx="16" hasCustomPrompt="1"/>
          </p:nvPr>
        </p:nvSpPr>
        <p:spPr>
          <a:xfrm>
            <a:off x="9061704"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41" name="Content 8">
            <a:extLst>
              <a:ext uri="{FF2B5EF4-FFF2-40B4-BE49-F238E27FC236}">
                <a16:creationId xmlns:a16="http://schemas.microsoft.com/office/drawing/2014/main" id="{FD06B556-F6DC-4CCE-8B02-F0089954096F}"/>
              </a:ext>
            </a:extLst>
          </p:cNvPr>
          <p:cNvSpPr>
            <a:spLocks noGrp="1"/>
          </p:cNvSpPr>
          <p:nvPr>
            <p:ph type="body" idx="8" hasCustomPrompt="1"/>
          </p:nvPr>
        </p:nvSpPr>
        <p:spPr>
          <a:xfrm>
            <a:off x="9061704"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559463187"/>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and Gallar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8FA771FB-DEE6-409D-B8EC-9AC05733ABD0}" type="slidenum">
              <a:rPr lang="en-US" smtClean="0"/>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lvl1pPr>
          </a:lstStyle>
          <a:p>
            <a:r>
              <a:rPr lang="en-US" dirty="0"/>
              <a:t>Title and Gallary</a:t>
            </a:r>
          </a:p>
        </p:txBody>
      </p:sp>
      <p:sp>
        <p:nvSpPr>
          <p:cNvPr id="11" name="Picture 1">
            <a:extLst>
              <a:ext uri="{FF2B5EF4-FFF2-40B4-BE49-F238E27FC236}">
                <a16:creationId xmlns:a16="http://schemas.microsoft.com/office/drawing/2014/main" id="{01E0569B-0304-4CF2-95FE-74EEAC9AEC38}"/>
              </a:ext>
            </a:extLst>
          </p:cNvPr>
          <p:cNvSpPr>
            <a:spLocks noGrp="1"/>
          </p:cNvSpPr>
          <p:nvPr>
            <p:ph idx="1" hasCustomPrompt="1"/>
          </p:nvPr>
        </p:nvSpPr>
        <p:spPr>
          <a:xfrm>
            <a:off x="45122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2" name="Picture 2">
            <a:extLst>
              <a:ext uri="{FF2B5EF4-FFF2-40B4-BE49-F238E27FC236}">
                <a16:creationId xmlns:a16="http://schemas.microsoft.com/office/drawing/2014/main" id="{4E39BCC2-7E6B-49A6-88A7-4389D0876599}"/>
              </a:ext>
            </a:extLst>
          </p:cNvPr>
          <p:cNvSpPr>
            <a:spLocks noGrp="1"/>
          </p:cNvSpPr>
          <p:nvPr>
            <p:ph idx="2" hasCustomPrompt="1"/>
          </p:nvPr>
        </p:nvSpPr>
        <p:spPr>
          <a:xfrm>
            <a:off x="3348813"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3" name="Picture 3">
            <a:extLst>
              <a:ext uri="{FF2B5EF4-FFF2-40B4-BE49-F238E27FC236}">
                <a16:creationId xmlns:a16="http://schemas.microsoft.com/office/drawing/2014/main" id="{292A7B23-5883-4A03-AA9E-D7887267A0B5}"/>
              </a:ext>
            </a:extLst>
          </p:cNvPr>
          <p:cNvSpPr>
            <a:spLocks noGrp="1"/>
          </p:cNvSpPr>
          <p:nvPr>
            <p:ph idx="3" hasCustomPrompt="1"/>
          </p:nvPr>
        </p:nvSpPr>
        <p:spPr>
          <a:xfrm>
            <a:off x="6246406"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4" name="Picture 4">
            <a:extLst>
              <a:ext uri="{FF2B5EF4-FFF2-40B4-BE49-F238E27FC236}">
                <a16:creationId xmlns:a16="http://schemas.microsoft.com/office/drawing/2014/main" id="{871FBC72-3D16-49CE-BD02-AD416196D37A}"/>
              </a:ext>
            </a:extLst>
          </p:cNvPr>
          <p:cNvSpPr>
            <a:spLocks noGrp="1"/>
          </p:cNvSpPr>
          <p:nvPr>
            <p:ph idx="4" hasCustomPrompt="1"/>
          </p:nvPr>
        </p:nvSpPr>
        <p:spPr>
          <a:xfrm>
            <a:off x="914400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5" name="Picture 5">
            <a:extLst>
              <a:ext uri="{FF2B5EF4-FFF2-40B4-BE49-F238E27FC236}">
                <a16:creationId xmlns:a16="http://schemas.microsoft.com/office/drawing/2014/main" id="{CCC335E7-FA18-44DB-ACBC-F2DABE9FB384}"/>
              </a:ext>
            </a:extLst>
          </p:cNvPr>
          <p:cNvSpPr>
            <a:spLocks noGrp="1"/>
          </p:cNvSpPr>
          <p:nvPr>
            <p:ph idx="5" hasCustomPrompt="1"/>
          </p:nvPr>
        </p:nvSpPr>
        <p:spPr>
          <a:xfrm>
            <a:off x="45122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6" name="Picture 6">
            <a:extLst>
              <a:ext uri="{FF2B5EF4-FFF2-40B4-BE49-F238E27FC236}">
                <a16:creationId xmlns:a16="http://schemas.microsoft.com/office/drawing/2014/main" id="{BB740650-61A2-4FDC-8700-54D96F01FF5A}"/>
              </a:ext>
            </a:extLst>
          </p:cNvPr>
          <p:cNvSpPr>
            <a:spLocks noGrp="1"/>
          </p:cNvSpPr>
          <p:nvPr>
            <p:ph idx="6" hasCustomPrompt="1"/>
          </p:nvPr>
        </p:nvSpPr>
        <p:spPr>
          <a:xfrm>
            <a:off x="3348813"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7" name="Picture 7">
            <a:extLst>
              <a:ext uri="{FF2B5EF4-FFF2-40B4-BE49-F238E27FC236}">
                <a16:creationId xmlns:a16="http://schemas.microsoft.com/office/drawing/2014/main" id="{CA951A10-B648-4F4E-87FD-97FD8FEB4106}"/>
              </a:ext>
            </a:extLst>
          </p:cNvPr>
          <p:cNvSpPr>
            <a:spLocks noGrp="1"/>
          </p:cNvSpPr>
          <p:nvPr>
            <p:ph idx="7" hasCustomPrompt="1"/>
          </p:nvPr>
        </p:nvSpPr>
        <p:spPr>
          <a:xfrm>
            <a:off x="6246406"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8" name="Picture 8">
            <a:extLst>
              <a:ext uri="{FF2B5EF4-FFF2-40B4-BE49-F238E27FC236}">
                <a16:creationId xmlns:a16="http://schemas.microsoft.com/office/drawing/2014/main" id="{1F4C4007-9EA0-4D1F-938D-A38B105119E9}"/>
              </a:ext>
            </a:extLst>
          </p:cNvPr>
          <p:cNvSpPr>
            <a:spLocks noGrp="1"/>
          </p:cNvSpPr>
          <p:nvPr>
            <p:ph idx="8" hasCustomPrompt="1"/>
          </p:nvPr>
        </p:nvSpPr>
        <p:spPr>
          <a:xfrm>
            <a:off x="914400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0758973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8FA771FB-DEE6-409D-B8EC-9AC05733ABD0}" type="slidenum">
              <a:rPr lang="en-US" smtClean="0"/>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dirty="0"/>
              <a:t>Title only layout</a:t>
            </a:r>
          </a:p>
        </p:txBody>
      </p:sp>
      <p:sp>
        <p:nvSpPr>
          <p:cNvPr id="19" name="Title Border">
            <a:extLst>
              <a:ext uri="{FF2B5EF4-FFF2-40B4-BE49-F238E27FC236}">
                <a16:creationId xmlns:a16="http://schemas.microsoft.com/office/drawing/2014/main" id="{5C923B7C-0930-466B-9A4C-4F269F22E021}"/>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8138407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Only Blank">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8FA771FB-DEE6-409D-B8EC-9AC05733ABD0}" type="slidenum">
              <a:rPr lang="en-US" smtClean="0"/>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dirty="0"/>
              <a:t>Title only blank layout</a:t>
            </a:r>
          </a:p>
        </p:txBody>
      </p:sp>
    </p:spTree>
    <p:custDataLst>
      <p:tags r:id="rId1"/>
    </p:custDataLst>
    <p:extLst>
      <p:ext uri="{BB962C8B-B14F-4D97-AF65-F5344CB8AC3E}">
        <p14:creationId xmlns:p14="http://schemas.microsoft.com/office/powerpoint/2010/main" val="34861064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mall Title and Archite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8FA771FB-DEE6-409D-B8EC-9AC05733ABD0}" type="slidenum">
              <a:rPr lang="en-US" smtClean="0"/>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299526"/>
            <a:ext cx="11569209" cy="289591"/>
          </a:xfrm>
        </p:spPr>
        <p:txBody>
          <a:bodyPr>
            <a:normAutofit/>
          </a:bodyPr>
          <a:lstStyle>
            <a:lvl1pPr>
              <a:defRPr sz="1600"/>
            </a:lvl1pPr>
          </a:lstStyle>
          <a:p>
            <a:r>
              <a:rPr lang="en-US" dirty="0"/>
              <a:t>Architecture layout</a:t>
            </a:r>
          </a:p>
        </p:txBody>
      </p:sp>
    </p:spTree>
    <p:custDataLst>
      <p:tags r:id="rId1"/>
    </p:custDataLst>
    <p:extLst>
      <p:ext uri="{BB962C8B-B14F-4D97-AF65-F5344CB8AC3E}">
        <p14:creationId xmlns:p14="http://schemas.microsoft.com/office/powerpoint/2010/main" val="11913140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Full Bleed Imag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8FA771FB-DEE6-409D-B8EC-9AC05733ABD0}" type="slidenum">
              <a:rPr lang="en-US" smtClean="0"/>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0" y="154244"/>
            <a:ext cx="12192000" cy="289591"/>
          </a:xfrm>
        </p:spPr>
        <p:txBody>
          <a:bodyPr>
            <a:normAutofit/>
          </a:bodyPr>
          <a:lstStyle>
            <a:lvl1pPr marL="228600">
              <a:defRPr sz="1600"/>
            </a:lvl1pPr>
          </a:lstStyle>
          <a:p>
            <a:r>
              <a:rPr lang="en-US" dirty="0"/>
              <a:t>Full Image layout</a:t>
            </a:r>
          </a:p>
        </p:txBody>
      </p:sp>
      <p:sp>
        <p:nvSpPr>
          <p:cNvPr id="11" name="Picture">
            <a:extLst>
              <a:ext uri="{FF2B5EF4-FFF2-40B4-BE49-F238E27FC236}">
                <a16:creationId xmlns:a16="http://schemas.microsoft.com/office/drawing/2014/main" id="{3725AF1B-6140-4505-81CD-922F8227415C}"/>
              </a:ext>
            </a:extLst>
          </p:cNvPr>
          <p:cNvSpPr>
            <a:spLocks noGrp="1"/>
          </p:cNvSpPr>
          <p:nvPr>
            <p:ph sz="quarter" idx="11" hasCustomPrompt="1"/>
          </p:nvPr>
        </p:nvSpPr>
        <p:spPr>
          <a:xfrm>
            <a:off x="0" y="444499"/>
            <a:ext cx="12192000" cy="5979265"/>
          </a:xfrm>
        </p:spPr>
        <p:txBody>
          <a:bodyPr anchor="ctr">
            <a:normAutofit/>
          </a:bodyPr>
          <a:lstStyle>
            <a:lvl1pPr marL="0" indent="0" algn="ctr">
              <a:buNone/>
              <a:defRPr sz="3600"/>
            </a:lvl1pPr>
          </a:lstStyle>
          <a:p>
            <a:r>
              <a:rPr lang="en-US" dirty="0"/>
              <a:t>Click icon to add image</a:t>
            </a:r>
          </a:p>
        </p:txBody>
      </p:sp>
    </p:spTree>
    <p:custDataLst>
      <p:tags r:id="rId1"/>
    </p:custDataLst>
    <p:extLst>
      <p:ext uri="{BB962C8B-B14F-4D97-AF65-F5344CB8AC3E}">
        <p14:creationId xmlns:p14="http://schemas.microsoft.com/office/powerpoint/2010/main" val="28371937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KC-Vertical-Question">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EE2D676F-51D6-4DDD-8BD3-4015041F0414}"/>
              </a:ext>
            </a:extLst>
          </p:cNvPr>
          <p:cNvGrpSpPr/>
          <p:nvPr/>
        </p:nvGrpSpPr>
        <p:grpSpPr>
          <a:xfrm>
            <a:off x="0" y="1"/>
            <a:ext cx="12192000" cy="6858000"/>
            <a:chOff x="0" y="1"/>
            <a:chExt cx="12192000" cy="6858000"/>
          </a:xfrm>
        </p:grpSpPr>
        <p:sp>
          <p:nvSpPr>
            <p:cNvPr id="92" name="BKG-TP">
              <a:extLst>
                <a:ext uri="{FF2B5EF4-FFF2-40B4-BE49-F238E27FC236}">
                  <a16:creationId xmlns:a16="http://schemas.microsoft.com/office/drawing/2014/main" id="{EE0FEDDA-942B-48BE-AAB8-C426A48B446B}"/>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BKG-RT">
              <a:extLst>
                <a:ext uri="{FF2B5EF4-FFF2-40B4-BE49-F238E27FC236}">
                  <a16:creationId xmlns:a16="http://schemas.microsoft.com/office/drawing/2014/main" id="{8926E20E-BC19-41F8-A693-C36187128391}"/>
                </a:ext>
                <a:ext uri="{C183D7F6-B498-43B3-948B-1728B52AA6E4}">
                  <adec:decorative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26" name="AWS Logo">
              <a:extLst>
                <a:ext uri="{FF2B5EF4-FFF2-40B4-BE49-F238E27FC236}">
                  <a16:creationId xmlns:a16="http://schemas.microsoft.com/office/drawing/2014/main" id="{71FCE628-323C-4125-95B6-F99C7EF96070}"/>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3599" y="6589895"/>
              <a:ext cx="366979" cy="219456"/>
            </a:xfrm>
            <a:prstGeom prst="rect">
              <a:avLst/>
            </a:prstGeom>
          </p:spPr>
        </p:pic>
        <p:sp>
          <p:nvSpPr>
            <p:cNvPr id="5"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6"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8FA771FB-DEE6-409D-B8EC-9AC05733ABD0}" type="slidenum">
              <a:rPr lang="en-US" smtClean="0"/>
              <a:t>‹#›</a:t>
            </a:fld>
            <a:endParaRPr lang="en-US" dirty="0"/>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2"/>
                </a:solidFill>
              </a:defRPr>
            </a:lvl1pPr>
          </a:lstStyle>
          <a:p>
            <a:r>
              <a:rPr lang="en-US" dirty="0"/>
              <a:t>Question and Responses</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9" y="1005357"/>
            <a:ext cx="4401650" cy="5429387"/>
          </a:xfrm>
          <a:solidFill>
            <a:schemeClr val="accent1"/>
          </a:solidFill>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400">
                <a:solidFill>
                  <a:schemeClr val="bg2"/>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t>
            </a:r>
            <a:br>
              <a:rPr lang="en-US" dirty="0"/>
            </a:br>
            <a:r>
              <a:rPr lang="en-US" dirty="0"/>
              <a:t>4 responses can only have 1 correct response</a:t>
            </a:r>
            <a:br>
              <a:rPr lang="en-US" dirty="0"/>
            </a:br>
            <a:r>
              <a:rPr lang="en-US" dirty="0"/>
              <a:t>5 responses must have 2 correct responses</a:t>
            </a:r>
            <a:br>
              <a:rPr lang="en-US" dirty="0"/>
            </a:br>
            <a:r>
              <a:rPr lang="en-US" dirty="0"/>
              <a:t>6 responses must have 3 correct responses.</a:t>
            </a:r>
          </a:p>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You can make this field wider if needed. The background color moves with this field. Simply adjust the placement of the response fields to the right to accommodate the wider question field.</a:t>
            </a:r>
          </a:p>
        </p:txBody>
      </p:sp>
      <p:sp>
        <p:nvSpPr>
          <p:cNvPr id="3" name="Choice Header">
            <a:extLst>
              <a:ext uri="{FF2B5EF4-FFF2-40B4-BE49-F238E27FC236}">
                <a16:creationId xmlns:a16="http://schemas.microsoft.com/office/drawing/2014/main" id="{94A86AAC-E12E-4379-82C3-110918D47BB2}"/>
              </a:ext>
            </a:extLst>
          </p:cNvPr>
          <p:cNvSpPr>
            <a:spLocks noGrp="1"/>
          </p:cNvSpPr>
          <p:nvPr>
            <p:ph type="subTitle" idx="13" hasCustomPrompt="1"/>
          </p:nvPr>
        </p:nvSpPr>
        <p:spPr>
          <a:xfrm>
            <a:off x="4581525" y="1008063"/>
            <a:ext cx="847725" cy="323850"/>
          </a:xfrm>
        </p:spPr>
        <p:txBody>
          <a:bodyPr lIns="0" rIns="0">
            <a:noAutofit/>
          </a:bodyPr>
          <a:lstStyle>
            <a:lvl1pPr marL="0" indent="0" algn="ctr">
              <a:buNone/>
              <a:defRPr sz="1800">
                <a:solidFill>
                  <a:schemeClr val="tx2"/>
                </a:solidFill>
              </a:defRPr>
            </a:lvl1pPr>
          </a:lstStyle>
          <a:p>
            <a:pPr lvl="0"/>
            <a:r>
              <a:rPr lang="en-US" dirty="0"/>
              <a:t>Choice</a:t>
            </a:r>
          </a:p>
        </p:txBody>
      </p:sp>
      <p:sp>
        <p:nvSpPr>
          <p:cNvPr id="4" name="Response Header">
            <a:extLst>
              <a:ext uri="{FF2B5EF4-FFF2-40B4-BE49-F238E27FC236}">
                <a16:creationId xmlns:a16="http://schemas.microsoft.com/office/drawing/2014/main" id="{49A546CD-B784-4C60-8DF1-04299A8BD8DC}"/>
              </a:ext>
            </a:extLst>
          </p:cNvPr>
          <p:cNvSpPr>
            <a:spLocks noGrp="1"/>
          </p:cNvSpPr>
          <p:nvPr>
            <p:ph type="subTitle" idx="14" hasCustomPrompt="1"/>
          </p:nvPr>
        </p:nvSpPr>
        <p:spPr>
          <a:xfrm>
            <a:off x="5429250" y="1008063"/>
            <a:ext cx="2457450" cy="323850"/>
          </a:xfrm>
        </p:spPr>
        <p:txBody>
          <a:bodyPr lIns="91440" rIns="0">
            <a:noAutofit/>
          </a:bodyPr>
          <a:lstStyle>
            <a:lvl1pPr marL="0" indent="0" algn="l">
              <a:buNone/>
              <a:defRPr sz="1800">
                <a:solidFill>
                  <a:schemeClr val="tx2"/>
                </a:solidFill>
              </a:defRPr>
            </a:lvl1pPr>
          </a:lstStyle>
          <a:p>
            <a:pPr lvl="0"/>
            <a:r>
              <a:rPr lang="en-US" dirty="0"/>
              <a:t>Response</a:t>
            </a:r>
          </a:p>
        </p:txBody>
      </p:sp>
      <p:sp>
        <p:nvSpPr>
          <p:cNvPr id="9" name="First Resp #">
            <a:extLst>
              <a:ext uri="{FF2B5EF4-FFF2-40B4-BE49-F238E27FC236}">
                <a16:creationId xmlns:a16="http://schemas.microsoft.com/office/drawing/2014/main" id="{DF65B8F8-C411-4217-9956-036774AA94F8}"/>
              </a:ext>
            </a:extLst>
          </p:cNvPr>
          <p:cNvSpPr>
            <a:spLocks noGrp="1"/>
          </p:cNvSpPr>
          <p:nvPr>
            <p:ph type="body" idx="2" hasCustomPrompt="1"/>
          </p:nvPr>
        </p:nvSpPr>
        <p:spPr>
          <a:xfrm>
            <a:off x="4584699" y="1344286"/>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First Resp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29250" y="1344286"/>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2" name="Second Resp #">
            <a:extLst>
              <a:ext uri="{FF2B5EF4-FFF2-40B4-BE49-F238E27FC236}">
                <a16:creationId xmlns:a16="http://schemas.microsoft.com/office/drawing/2014/main" id="{B27347F1-D178-4BA7-947D-9C3316CA7F55}"/>
              </a:ext>
            </a:extLst>
          </p:cNvPr>
          <p:cNvSpPr>
            <a:spLocks noGrp="1"/>
          </p:cNvSpPr>
          <p:nvPr>
            <p:ph type="body" idx="4" hasCustomPrompt="1"/>
          </p:nvPr>
        </p:nvSpPr>
        <p:spPr>
          <a:xfrm>
            <a:off x="4584699" y="2189689"/>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Second Resp Text">
            <a:extLst>
              <a:ext uri="{FF2B5EF4-FFF2-40B4-BE49-F238E27FC236}">
                <a16:creationId xmlns:a16="http://schemas.microsoft.com/office/drawing/2014/main" id="{9762E385-4F68-4D4A-BE57-EDA108A285B5}"/>
              </a:ext>
            </a:extLst>
          </p:cNvPr>
          <p:cNvSpPr>
            <a:spLocks noGrp="1"/>
          </p:cNvSpPr>
          <p:nvPr>
            <p:ph type="body" idx="5" hasCustomPrompt="1"/>
          </p:nvPr>
        </p:nvSpPr>
        <p:spPr>
          <a:xfrm>
            <a:off x="5429250" y="2189689"/>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8" name="Third Resp #">
            <a:extLst>
              <a:ext uri="{FF2B5EF4-FFF2-40B4-BE49-F238E27FC236}">
                <a16:creationId xmlns:a16="http://schemas.microsoft.com/office/drawing/2014/main" id="{2ACAFB9D-8E9C-4408-85E1-A3501374C2E9}"/>
              </a:ext>
            </a:extLst>
          </p:cNvPr>
          <p:cNvSpPr>
            <a:spLocks noGrp="1"/>
          </p:cNvSpPr>
          <p:nvPr>
            <p:ph type="body" idx="6" hasCustomPrompt="1"/>
          </p:nvPr>
        </p:nvSpPr>
        <p:spPr>
          <a:xfrm>
            <a:off x="4584699" y="3035092"/>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35" name="Third Resp Text">
            <a:extLst>
              <a:ext uri="{FF2B5EF4-FFF2-40B4-BE49-F238E27FC236}">
                <a16:creationId xmlns:a16="http://schemas.microsoft.com/office/drawing/2014/main" id="{22884D39-7004-49D5-8E88-C45BE1C9BFCB}"/>
              </a:ext>
            </a:extLst>
          </p:cNvPr>
          <p:cNvSpPr>
            <a:spLocks noGrp="1"/>
          </p:cNvSpPr>
          <p:nvPr>
            <p:ph type="body" idx="7" hasCustomPrompt="1"/>
          </p:nvPr>
        </p:nvSpPr>
        <p:spPr>
          <a:xfrm>
            <a:off x="5429250" y="3035092"/>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2" name="Fourth Resp #">
            <a:extLst>
              <a:ext uri="{FF2B5EF4-FFF2-40B4-BE49-F238E27FC236}">
                <a16:creationId xmlns:a16="http://schemas.microsoft.com/office/drawing/2014/main" id="{310C83DA-41AE-4CBA-AA96-EB5CB2226FCF}"/>
              </a:ext>
            </a:extLst>
          </p:cNvPr>
          <p:cNvSpPr>
            <a:spLocks noGrp="1"/>
          </p:cNvSpPr>
          <p:nvPr>
            <p:ph type="body" idx="8" hasCustomPrompt="1"/>
          </p:nvPr>
        </p:nvSpPr>
        <p:spPr>
          <a:xfrm>
            <a:off x="4584699" y="3880495"/>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1" name="Fourth Resp Text">
            <a:extLst>
              <a:ext uri="{FF2B5EF4-FFF2-40B4-BE49-F238E27FC236}">
                <a16:creationId xmlns:a16="http://schemas.microsoft.com/office/drawing/2014/main" id="{AEE05FA0-DD58-4D0B-A7E0-EAC7B789E7A7}"/>
              </a:ext>
            </a:extLst>
          </p:cNvPr>
          <p:cNvSpPr>
            <a:spLocks noGrp="1"/>
          </p:cNvSpPr>
          <p:nvPr>
            <p:ph type="body" idx="9" hasCustomPrompt="1"/>
          </p:nvPr>
        </p:nvSpPr>
        <p:spPr>
          <a:xfrm>
            <a:off x="5429250" y="3880495"/>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4" name="Fifth Resp #">
            <a:extLst>
              <a:ext uri="{FF2B5EF4-FFF2-40B4-BE49-F238E27FC236}">
                <a16:creationId xmlns:a16="http://schemas.microsoft.com/office/drawing/2014/main" id="{B6D2D170-961D-4140-B087-C6CFDF7BBD75}"/>
              </a:ext>
            </a:extLst>
          </p:cNvPr>
          <p:cNvSpPr>
            <a:spLocks noGrp="1"/>
          </p:cNvSpPr>
          <p:nvPr>
            <p:ph type="body" idx="10" hasCustomPrompt="1"/>
          </p:nvPr>
        </p:nvSpPr>
        <p:spPr>
          <a:xfrm>
            <a:off x="4584699" y="4725898"/>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3" name="Fifth Resp Text">
            <a:extLst>
              <a:ext uri="{FF2B5EF4-FFF2-40B4-BE49-F238E27FC236}">
                <a16:creationId xmlns:a16="http://schemas.microsoft.com/office/drawing/2014/main" id="{B428E384-92E9-495A-9CAE-E33E3164F939}"/>
              </a:ext>
            </a:extLst>
          </p:cNvPr>
          <p:cNvSpPr>
            <a:spLocks noGrp="1"/>
          </p:cNvSpPr>
          <p:nvPr>
            <p:ph type="body" idx="11" hasCustomPrompt="1"/>
          </p:nvPr>
        </p:nvSpPr>
        <p:spPr>
          <a:xfrm>
            <a:off x="5429250" y="4725898"/>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6" name="Sixth Resp #">
            <a:extLst>
              <a:ext uri="{FF2B5EF4-FFF2-40B4-BE49-F238E27FC236}">
                <a16:creationId xmlns:a16="http://schemas.microsoft.com/office/drawing/2014/main" id="{DC41B7B5-B438-4885-90AE-758ABF2CA9F9}"/>
              </a:ext>
            </a:extLst>
          </p:cNvPr>
          <p:cNvSpPr>
            <a:spLocks noGrp="1"/>
          </p:cNvSpPr>
          <p:nvPr>
            <p:ph type="body" idx="12" hasCustomPrompt="1"/>
          </p:nvPr>
        </p:nvSpPr>
        <p:spPr>
          <a:xfrm>
            <a:off x="4584699" y="5571303"/>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5" name="Sixth Resp Text">
            <a:extLst>
              <a:ext uri="{FF2B5EF4-FFF2-40B4-BE49-F238E27FC236}">
                <a16:creationId xmlns:a16="http://schemas.microsoft.com/office/drawing/2014/main" id="{09F72B28-4CF6-4FD1-BA4A-5A98215324E2}"/>
              </a:ext>
            </a:extLst>
          </p:cNvPr>
          <p:cNvSpPr>
            <a:spLocks noGrp="1"/>
          </p:cNvSpPr>
          <p:nvPr>
            <p:ph type="body" idx="13" hasCustomPrompt="1"/>
          </p:nvPr>
        </p:nvSpPr>
        <p:spPr>
          <a:xfrm>
            <a:off x="5429250" y="5571303"/>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18100047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KC-Vertical-Answer">
    <p:bg>
      <p:bgPr>
        <a:solidFill>
          <a:schemeClr val="bg1"/>
        </a:solidFill>
        <a:effectLst/>
      </p:bgPr>
    </p:bg>
    <p:spTree>
      <p:nvGrpSpPr>
        <p:cNvPr id="1" name=""/>
        <p:cNvGrpSpPr/>
        <p:nvPr/>
      </p:nvGrpSpPr>
      <p:grpSpPr>
        <a:xfrm>
          <a:off x="0" y="0"/>
          <a:ext cx="0" cy="0"/>
          <a:chOff x="0" y="0"/>
          <a:chExt cx="0" cy="0"/>
        </a:xfrm>
      </p:grpSpPr>
      <p:grpSp>
        <p:nvGrpSpPr>
          <p:cNvPr id="5" name="Background Images">
            <a:extLst>
              <a:ext uri="{FF2B5EF4-FFF2-40B4-BE49-F238E27FC236}">
                <a16:creationId xmlns:a16="http://schemas.microsoft.com/office/drawing/2014/main" id="{3A86AB96-8059-4D1E-A67C-C9808C4C928D}"/>
              </a:ext>
            </a:extLst>
          </p:cNvPr>
          <p:cNvGrpSpPr/>
          <p:nvPr/>
        </p:nvGrpSpPr>
        <p:grpSpPr>
          <a:xfrm>
            <a:off x="0" y="1"/>
            <a:ext cx="12192000" cy="6858000"/>
            <a:chOff x="0" y="1"/>
            <a:chExt cx="12192000" cy="6858000"/>
          </a:xfrm>
        </p:grpSpPr>
        <p:sp>
          <p:nvSpPr>
            <p:cNvPr id="92" name="BKG-TP">
              <a:extLst>
                <a:ext uri="{FF2B5EF4-FFF2-40B4-BE49-F238E27FC236}">
                  <a16:creationId xmlns:a16="http://schemas.microsoft.com/office/drawing/2014/main" id="{EE0FEDDA-942B-48BE-AAB8-C426A48B446B}"/>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BKG-RT">
              <a:extLst>
                <a:ext uri="{FF2B5EF4-FFF2-40B4-BE49-F238E27FC236}">
                  <a16:creationId xmlns:a16="http://schemas.microsoft.com/office/drawing/2014/main" id="{8926E20E-BC19-41F8-A693-C36187128391}"/>
                </a:ext>
                <a:ext uri="{C183D7F6-B498-43B3-948B-1728B52AA6E4}">
                  <adec:decorative xmlns:adec="http://schemas.microsoft.com/office/drawing/2017/decorative" val="1"/>
                </a:ext>
              </a:extLst>
            </p:cNvPr>
            <p:cNvSpPr/>
            <p:nvPr/>
          </p:nvSpPr>
          <p:spPr>
            <a:xfrm>
              <a:off x="4584699" y="1005354"/>
              <a:ext cx="7607301" cy="54293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AWS Logo">
              <a:extLst>
                <a:ext uri="{FF2B5EF4-FFF2-40B4-BE49-F238E27FC236}">
                  <a16:creationId xmlns:a16="http://schemas.microsoft.com/office/drawing/2014/main" id="{D4D7142D-7A7A-4D87-BE61-F96B86E7FC0E}"/>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3599" y="6589895"/>
              <a:ext cx="366979" cy="219456"/>
            </a:xfrm>
            <a:prstGeom prst="rect">
              <a:avLst/>
            </a:prstGeom>
          </p:spPr>
        </p:pic>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8FA771FB-DEE6-409D-B8EC-9AC05733ABD0}" type="slidenum">
              <a:rPr lang="en-US" smtClean="0"/>
              <a:t>‹#›</a:t>
            </a:fld>
            <a:endParaRPr lang="en-US" dirty="0"/>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1"/>
                </a:solidFill>
              </a:defRPr>
            </a:lvl1pPr>
          </a:lstStyle>
          <a:p>
            <a:r>
              <a:rPr lang="en-US" dirty="0"/>
              <a:t>Answer and explanation</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9" y="1005356"/>
            <a:ext cx="4401650" cy="5429386"/>
          </a:xfrm>
        </p:spPr>
        <p:txBody>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3" name="AnswerHeader">
            <a:extLst>
              <a:ext uri="{FF2B5EF4-FFF2-40B4-BE49-F238E27FC236}">
                <a16:creationId xmlns:a16="http://schemas.microsoft.com/office/drawing/2014/main" id="{7C8472BF-3681-4E98-B87B-5FA7A5C19359}"/>
              </a:ext>
            </a:extLst>
          </p:cNvPr>
          <p:cNvSpPr>
            <a:spLocks noGrp="1"/>
          </p:cNvSpPr>
          <p:nvPr>
            <p:ph type="subTitle" idx="4" hasCustomPrompt="1"/>
          </p:nvPr>
        </p:nvSpPr>
        <p:spPr>
          <a:xfrm>
            <a:off x="4580888" y="1020685"/>
            <a:ext cx="7611111" cy="400050"/>
          </a:xfrm>
          <a:solidFill>
            <a:schemeClr val="accent2"/>
          </a:solidFill>
        </p:spPr>
        <p:txBody>
          <a:bodyPr lIns="91440">
            <a:noAutofit/>
          </a:bodyPr>
          <a:lstStyle>
            <a:lvl1pPr marL="0" indent="0">
              <a:buNone/>
              <a:defRPr sz="2000"/>
            </a:lvl1pPr>
          </a:lstStyle>
          <a:p>
            <a:pPr lvl="0"/>
            <a:r>
              <a:rPr lang="en-US" dirty="0"/>
              <a:t>Enter “The correct response is x”</a:t>
            </a:r>
          </a:p>
        </p:txBody>
      </p:sp>
      <p:sp>
        <p:nvSpPr>
          <p:cNvPr id="8" name="Answer Text">
            <a:extLst>
              <a:ext uri="{FF2B5EF4-FFF2-40B4-BE49-F238E27FC236}">
                <a16:creationId xmlns:a16="http://schemas.microsoft.com/office/drawing/2014/main" id="{FFCADE15-0CD9-4F7B-9FFC-6A2C71B4D226}"/>
              </a:ext>
            </a:extLst>
          </p:cNvPr>
          <p:cNvSpPr>
            <a:spLocks noGrp="1"/>
          </p:cNvSpPr>
          <p:nvPr>
            <p:ph type="body" idx="2" hasCustomPrompt="1"/>
          </p:nvPr>
        </p:nvSpPr>
        <p:spPr>
          <a:xfrm>
            <a:off x="4886326" y="1420597"/>
            <a:ext cx="7267614" cy="4955378"/>
          </a:xfrm>
          <a:solidFill>
            <a:schemeClr val="bg1"/>
          </a:solidFill>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24093582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QA-Horizontal">
    <p:bg>
      <p:bgPr>
        <a:solidFill>
          <a:schemeClr val="bg1"/>
        </a:solidFill>
        <a:effectLst/>
      </p:bgPr>
    </p:bg>
    <p:spTree>
      <p:nvGrpSpPr>
        <p:cNvPr id="1" name=""/>
        <p:cNvGrpSpPr/>
        <p:nvPr/>
      </p:nvGrpSpPr>
      <p:grpSpPr>
        <a:xfrm>
          <a:off x="0" y="0"/>
          <a:ext cx="0" cy="0"/>
          <a:chOff x="0" y="0"/>
          <a:chExt cx="0" cy="0"/>
        </a:xfrm>
      </p:grpSpPr>
      <p:grpSp>
        <p:nvGrpSpPr>
          <p:cNvPr id="5" name="Background Images">
            <a:extLst>
              <a:ext uri="{FF2B5EF4-FFF2-40B4-BE49-F238E27FC236}">
                <a16:creationId xmlns:a16="http://schemas.microsoft.com/office/drawing/2014/main" id="{3A86AB96-8059-4D1E-A67C-C9808C4C928D}"/>
              </a:ext>
            </a:extLst>
          </p:cNvPr>
          <p:cNvGrpSpPr/>
          <p:nvPr/>
        </p:nvGrpSpPr>
        <p:grpSpPr>
          <a:xfrm>
            <a:off x="0" y="1"/>
            <a:ext cx="12192000" cy="6858000"/>
            <a:chOff x="0" y="1"/>
            <a:chExt cx="12192000" cy="6858000"/>
          </a:xfrm>
        </p:grpSpPr>
        <p:sp>
          <p:nvSpPr>
            <p:cNvPr id="92" name="BKG-TP">
              <a:extLst>
                <a:ext uri="{FF2B5EF4-FFF2-40B4-BE49-F238E27FC236}">
                  <a16:creationId xmlns:a16="http://schemas.microsoft.com/office/drawing/2014/main" id="{EE0FEDDA-942B-48BE-AAB8-C426A48B446B}"/>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AWS Logo">
              <a:extLst>
                <a:ext uri="{FF2B5EF4-FFF2-40B4-BE49-F238E27FC236}">
                  <a16:creationId xmlns:a16="http://schemas.microsoft.com/office/drawing/2014/main" id="{D4D7142D-7A7A-4D87-BE61-F96B86E7FC0E}"/>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589895"/>
              <a:ext cx="366979" cy="219456"/>
            </a:xfrm>
            <a:prstGeom prst="rect">
              <a:avLst/>
            </a:prstGeom>
          </p:spPr>
        </p:pic>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8FA771FB-DEE6-409D-B8EC-9AC05733ABD0}" type="slidenum">
              <a:rPr lang="en-US" smtClean="0"/>
              <a:t>‹#›</a:t>
            </a:fld>
            <a:endParaRPr lang="en-US" dirty="0"/>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11774410" cy="825473"/>
          </a:xfrm>
        </p:spPr>
        <p:txBody>
          <a:bodyPr/>
          <a:lstStyle>
            <a:lvl1pPr>
              <a:defRPr>
                <a:solidFill>
                  <a:schemeClr val="bg1"/>
                </a:solidFill>
              </a:defRPr>
            </a:lvl1pPr>
          </a:lstStyle>
          <a:p>
            <a:r>
              <a:rPr lang="en-US" dirty="0"/>
              <a:t>Answer and explanation</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8" y="118549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8" name="Answer Text">
            <a:extLst>
              <a:ext uri="{FF2B5EF4-FFF2-40B4-BE49-F238E27FC236}">
                <a16:creationId xmlns:a16="http://schemas.microsoft.com/office/drawing/2014/main" id="{FFCADE15-0CD9-4F7B-9FFC-6A2C71B4D226}"/>
              </a:ext>
            </a:extLst>
          </p:cNvPr>
          <p:cNvSpPr>
            <a:spLocks noGrp="1"/>
          </p:cNvSpPr>
          <p:nvPr>
            <p:ph type="body" idx="2" hasCustomPrompt="1"/>
          </p:nvPr>
        </p:nvSpPr>
        <p:spPr>
          <a:xfrm>
            <a:off x="5651500" y="118549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2" name="Question">
            <a:extLst>
              <a:ext uri="{FF2B5EF4-FFF2-40B4-BE49-F238E27FC236}">
                <a16:creationId xmlns:a16="http://schemas.microsoft.com/office/drawing/2014/main" id="{2733FE88-66AC-4110-B77F-059B3D638C2E}"/>
              </a:ext>
            </a:extLst>
          </p:cNvPr>
          <p:cNvSpPr>
            <a:spLocks noGrp="1"/>
          </p:cNvSpPr>
          <p:nvPr>
            <p:ph type="body" idx="21" hasCustomPrompt="1"/>
          </p:nvPr>
        </p:nvSpPr>
        <p:spPr>
          <a:xfrm>
            <a:off x="179237" y="2526456"/>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3" name="Answer Text">
            <a:extLst>
              <a:ext uri="{FF2B5EF4-FFF2-40B4-BE49-F238E27FC236}">
                <a16:creationId xmlns:a16="http://schemas.microsoft.com/office/drawing/2014/main" id="{E33DAA71-DCA3-491A-8A97-143BF1813197}"/>
              </a:ext>
            </a:extLst>
          </p:cNvPr>
          <p:cNvSpPr>
            <a:spLocks noGrp="1"/>
          </p:cNvSpPr>
          <p:nvPr>
            <p:ph type="body" idx="22" hasCustomPrompt="1"/>
          </p:nvPr>
        </p:nvSpPr>
        <p:spPr>
          <a:xfrm>
            <a:off x="5651499" y="2526456"/>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4" name="Question">
            <a:extLst>
              <a:ext uri="{FF2B5EF4-FFF2-40B4-BE49-F238E27FC236}">
                <a16:creationId xmlns:a16="http://schemas.microsoft.com/office/drawing/2014/main" id="{85011FB9-28FB-42F5-8639-AFB8DE09EDB0}"/>
              </a:ext>
            </a:extLst>
          </p:cNvPr>
          <p:cNvSpPr>
            <a:spLocks noGrp="1"/>
          </p:cNvSpPr>
          <p:nvPr>
            <p:ph type="body" idx="23" hasCustomPrompt="1"/>
          </p:nvPr>
        </p:nvSpPr>
        <p:spPr>
          <a:xfrm>
            <a:off x="179237" y="3883100"/>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6" name="Answer Text">
            <a:extLst>
              <a:ext uri="{FF2B5EF4-FFF2-40B4-BE49-F238E27FC236}">
                <a16:creationId xmlns:a16="http://schemas.microsoft.com/office/drawing/2014/main" id="{BBA625A9-591B-4F80-B2C0-C8B9B7ED58AF}"/>
              </a:ext>
            </a:extLst>
          </p:cNvPr>
          <p:cNvSpPr>
            <a:spLocks noGrp="1"/>
          </p:cNvSpPr>
          <p:nvPr>
            <p:ph type="body" idx="24" hasCustomPrompt="1"/>
          </p:nvPr>
        </p:nvSpPr>
        <p:spPr>
          <a:xfrm>
            <a:off x="5651499" y="3883100"/>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7" name="Question">
            <a:extLst>
              <a:ext uri="{FF2B5EF4-FFF2-40B4-BE49-F238E27FC236}">
                <a16:creationId xmlns:a16="http://schemas.microsoft.com/office/drawing/2014/main" id="{94FE6022-0B4D-44CE-B9CB-F3EF8689FC0E}"/>
              </a:ext>
            </a:extLst>
          </p:cNvPr>
          <p:cNvSpPr>
            <a:spLocks noGrp="1"/>
          </p:cNvSpPr>
          <p:nvPr>
            <p:ph type="body" idx="25" hasCustomPrompt="1"/>
          </p:nvPr>
        </p:nvSpPr>
        <p:spPr>
          <a:xfrm>
            <a:off x="179236" y="523955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8" name="Answer Text">
            <a:extLst>
              <a:ext uri="{FF2B5EF4-FFF2-40B4-BE49-F238E27FC236}">
                <a16:creationId xmlns:a16="http://schemas.microsoft.com/office/drawing/2014/main" id="{A6B202E1-04E5-4362-96B3-ED5EF312171C}"/>
              </a:ext>
            </a:extLst>
          </p:cNvPr>
          <p:cNvSpPr>
            <a:spLocks noGrp="1"/>
          </p:cNvSpPr>
          <p:nvPr>
            <p:ph type="body" idx="26" hasCustomPrompt="1"/>
          </p:nvPr>
        </p:nvSpPr>
        <p:spPr>
          <a:xfrm>
            <a:off x="5651498" y="523955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31146860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KC-Horizontal-Question">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E9CD1AC9-3AAD-4061-9815-CA2A755752E2}"/>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E0B6FD1A-B839-4C89-A4D5-3B9A5AA24C31}"/>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BKG-BM">
              <a:extLst>
                <a:ext uri="{FF2B5EF4-FFF2-40B4-BE49-F238E27FC236}">
                  <a16:creationId xmlns:a16="http://schemas.microsoft.com/office/drawing/2014/main" id="{71CA29FE-029C-470F-8B2A-DE98B38B26DF}"/>
                </a:ext>
                <a:ext uri="{C183D7F6-B498-43B3-948B-1728B52AA6E4}">
                  <adec:decorative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a16="http://schemas.microsoft.com/office/drawing/2014/main" id="{8B560738-A5A3-492F-8E11-B91E6716C30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9728"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8FA771FB-DEE6-409D-B8EC-9AC05733ABD0}" type="slidenum">
              <a:rPr lang="en-US" smtClean="0"/>
              <a:t>‹#›</a:t>
            </a:fld>
            <a:endParaRPr lang="en-US" dirty="0"/>
          </a:p>
        </p:txBody>
      </p:sp>
      <p:sp>
        <p:nvSpPr>
          <p:cNvPr id="2" name="Question Number">
            <a:extLst>
              <a:ext uri="{FF2B5EF4-FFF2-40B4-BE49-F238E27FC236}">
                <a16:creationId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dirty="0"/>
              <a:t>Question and Responses</a:t>
            </a:r>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3" name="Choice Header">
            <a:extLst>
              <a:ext uri="{FF2B5EF4-FFF2-40B4-BE49-F238E27FC236}">
                <a16:creationId xmlns:a16="http://schemas.microsoft.com/office/drawing/2014/main" id="{819C768D-12EC-41EC-9F85-ED13A7CA6D52}"/>
              </a:ext>
            </a:extLst>
          </p:cNvPr>
          <p:cNvSpPr>
            <a:spLocks noGrp="1"/>
          </p:cNvSpPr>
          <p:nvPr>
            <p:ph type="subTitle" idx="13" hasCustomPrompt="1"/>
          </p:nvPr>
        </p:nvSpPr>
        <p:spPr>
          <a:xfrm>
            <a:off x="0" y="2109788"/>
            <a:ext cx="887413" cy="317500"/>
          </a:xfrm>
          <a:solidFill>
            <a:schemeClr val="accent2"/>
          </a:solidFill>
          <a:ln>
            <a:noFill/>
          </a:ln>
        </p:spPr>
        <p:txBody>
          <a:bodyPr lIns="0" rIns="0">
            <a:noAutofit/>
          </a:bodyPr>
          <a:lstStyle>
            <a:lvl1pPr marL="0" indent="0" algn="ctr">
              <a:buNone/>
              <a:defRPr sz="1800">
                <a:solidFill>
                  <a:schemeClr val="tx2"/>
                </a:solidFill>
              </a:defRPr>
            </a:lvl1pPr>
          </a:lstStyle>
          <a:p>
            <a:pPr lvl="0"/>
            <a:r>
              <a:rPr lang="en-US" dirty="0"/>
              <a:t>Choice</a:t>
            </a:r>
          </a:p>
        </p:txBody>
      </p:sp>
      <p:sp>
        <p:nvSpPr>
          <p:cNvPr id="4" name="Response Header">
            <a:extLst>
              <a:ext uri="{FF2B5EF4-FFF2-40B4-BE49-F238E27FC236}">
                <a16:creationId xmlns:a16="http://schemas.microsoft.com/office/drawing/2014/main" id="{AFAAB670-BBCA-4429-9F6C-C9ABD61E6B0C}"/>
              </a:ext>
            </a:extLst>
          </p:cNvPr>
          <p:cNvSpPr>
            <a:spLocks noGrp="1"/>
          </p:cNvSpPr>
          <p:nvPr>
            <p:ph type="subTitle" idx="14" hasCustomPrompt="1"/>
          </p:nvPr>
        </p:nvSpPr>
        <p:spPr>
          <a:xfrm>
            <a:off x="907950" y="2109788"/>
            <a:ext cx="11284050" cy="317500"/>
          </a:xfrm>
          <a:solidFill>
            <a:schemeClr val="accent2"/>
          </a:solidFill>
          <a:ln>
            <a:noFill/>
          </a:ln>
        </p:spPr>
        <p:txBody>
          <a:bodyPr lIns="91440" rIns="0">
            <a:noAutofit/>
          </a:bodyPr>
          <a:lstStyle>
            <a:lvl1pPr marL="0" indent="0" algn="l">
              <a:buNone/>
              <a:defRPr sz="1800">
                <a:solidFill>
                  <a:schemeClr val="tx2"/>
                </a:solidFill>
              </a:defRPr>
            </a:lvl1pPr>
          </a:lstStyle>
          <a:p>
            <a:pPr lvl="0"/>
            <a:r>
              <a:rPr lang="en-US" dirty="0"/>
              <a:t>Response</a:t>
            </a:r>
          </a:p>
        </p:txBody>
      </p:sp>
      <p:sp>
        <p:nvSpPr>
          <p:cNvPr id="9" name="First Resp #">
            <a:extLst>
              <a:ext uri="{FF2B5EF4-FFF2-40B4-BE49-F238E27FC236}">
                <a16:creationId xmlns:a16="http://schemas.microsoft.com/office/drawing/2014/main" id="{B4EC449C-918E-4AF9-9E90-0E8D47CF3DD9}"/>
              </a:ext>
            </a:extLst>
          </p:cNvPr>
          <p:cNvSpPr>
            <a:spLocks noGrp="1"/>
          </p:cNvSpPr>
          <p:nvPr>
            <p:ph type="body" idx="2" hasCustomPrompt="1"/>
          </p:nvPr>
        </p:nvSpPr>
        <p:spPr>
          <a:xfrm>
            <a:off x="1" y="2427252"/>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First Resp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427252"/>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2" name="Second Resp #">
            <a:extLst>
              <a:ext uri="{FF2B5EF4-FFF2-40B4-BE49-F238E27FC236}">
                <a16:creationId xmlns:a16="http://schemas.microsoft.com/office/drawing/2014/main" id="{05FFB414-A546-4A6C-B7E8-B6D9C7AC88C9}"/>
              </a:ext>
            </a:extLst>
          </p:cNvPr>
          <p:cNvSpPr>
            <a:spLocks noGrp="1"/>
          </p:cNvSpPr>
          <p:nvPr>
            <p:ph type="body" idx="4" hasCustomPrompt="1"/>
          </p:nvPr>
        </p:nvSpPr>
        <p:spPr>
          <a:xfrm>
            <a:off x="1" y="310073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Second Resp Text">
            <a:extLst>
              <a:ext uri="{FF2B5EF4-FFF2-40B4-BE49-F238E27FC236}">
                <a16:creationId xmlns:a16="http://schemas.microsoft.com/office/drawing/2014/main" id="{840EA72F-053D-43C4-A0AA-4F71D345F1E1}"/>
              </a:ext>
            </a:extLst>
          </p:cNvPr>
          <p:cNvSpPr>
            <a:spLocks noGrp="1"/>
          </p:cNvSpPr>
          <p:nvPr>
            <p:ph type="body" idx="5" hasCustomPrompt="1"/>
          </p:nvPr>
        </p:nvSpPr>
        <p:spPr>
          <a:xfrm>
            <a:off x="907950" y="310073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8" name="Third Resp #">
            <a:extLst>
              <a:ext uri="{FF2B5EF4-FFF2-40B4-BE49-F238E27FC236}">
                <a16:creationId xmlns:a16="http://schemas.microsoft.com/office/drawing/2014/main" id="{F00955FE-A162-474C-BFF8-0AB0FBF10130}"/>
              </a:ext>
            </a:extLst>
          </p:cNvPr>
          <p:cNvSpPr>
            <a:spLocks noGrp="1"/>
          </p:cNvSpPr>
          <p:nvPr>
            <p:ph type="body" idx="6" hasCustomPrompt="1"/>
          </p:nvPr>
        </p:nvSpPr>
        <p:spPr>
          <a:xfrm>
            <a:off x="1" y="3774216"/>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35" name="Third Resp Text">
            <a:extLst>
              <a:ext uri="{FF2B5EF4-FFF2-40B4-BE49-F238E27FC236}">
                <a16:creationId xmlns:a16="http://schemas.microsoft.com/office/drawing/2014/main" id="{55974934-D7D0-4C4C-B76C-558C1028590E}"/>
              </a:ext>
            </a:extLst>
          </p:cNvPr>
          <p:cNvSpPr>
            <a:spLocks noGrp="1"/>
          </p:cNvSpPr>
          <p:nvPr>
            <p:ph type="body" idx="7" hasCustomPrompt="1"/>
          </p:nvPr>
        </p:nvSpPr>
        <p:spPr>
          <a:xfrm>
            <a:off x="907950" y="3774216"/>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2" name="Fourth Resp #">
            <a:extLst>
              <a:ext uri="{FF2B5EF4-FFF2-40B4-BE49-F238E27FC236}">
                <a16:creationId xmlns:a16="http://schemas.microsoft.com/office/drawing/2014/main" id="{9A682F4A-836A-42BD-B18F-482CDD9FE392}"/>
              </a:ext>
            </a:extLst>
          </p:cNvPr>
          <p:cNvSpPr>
            <a:spLocks noGrp="1"/>
          </p:cNvSpPr>
          <p:nvPr>
            <p:ph type="body" idx="8" hasCustomPrompt="1"/>
          </p:nvPr>
        </p:nvSpPr>
        <p:spPr>
          <a:xfrm>
            <a:off x="1" y="4447698"/>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1" name="Fourth Resp Text">
            <a:extLst>
              <a:ext uri="{FF2B5EF4-FFF2-40B4-BE49-F238E27FC236}">
                <a16:creationId xmlns:a16="http://schemas.microsoft.com/office/drawing/2014/main" id="{2A075B8F-DFA0-46B1-A70C-B12937892D4B}"/>
              </a:ext>
            </a:extLst>
          </p:cNvPr>
          <p:cNvSpPr>
            <a:spLocks noGrp="1"/>
          </p:cNvSpPr>
          <p:nvPr>
            <p:ph type="body" idx="9" hasCustomPrompt="1"/>
          </p:nvPr>
        </p:nvSpPr>
        <p:spPr>
          <a:xfrm>
            <a:off x="907950" y="4447698"/>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4" name="Fifth Resp #">
            <a:extLst>
              <a:ext uri="{FF2B5EF4-FFF2-40B4-BE49-F238E27FC236}">
                <a16:creationId xmlns:a16="http://schemas.microsoft.com/office/drawing/2014/main" id="{B3A4AC8A-DBAB-477E-8F79-6EFB6340CE48}"/>
              </a:ext>
            </a:extLst>
          </p:cNvPr>
          <p:cNvSpPr>
            <a:spLocks noGrp="1"/>
          </p:cNvSpPr>
          <p:nvPr>
            <p:ph type="body" idx="10" hasCustomPrompt="1"/>
          </p:nvPr>
        </p:nvSpPr>
        <p:spPr>
          <a:xfrm>
            <a:off x="1" y="5121180"/>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3" name="Fifth Resp Text">
            <a:extLst>
              <a:ext uri="{FF2B5EF4-FFF2-40B4-BE49-F238E27FC236}">
                <a16:creationId xmlns:a16="http://schemas.microsoft.com/office/drawing/2014/main" id="{0B4A450D-E822-44AA-8298-11D531D74483}"/>
              </a:ext>
            </a:extLst>
          </p:cNvPr>
          <p:cNvSpPr>
            <a:spLocks noGrp="1"/>
          </p:cNvSpPr>
          <p:nvPr>
            <p:ph type="body" idx="11" hasCustomPrompt="1"/>
          </p:nvPr>
        </p:nvSpPr>
        <p:spPr>
          <a:xfrm>
            <a:off x="907950" y="5121180"/>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6" name="Sixth Resp #">
            <a:extLst>
              <a:ext uri="{FF2B5EF4-FFF2-40B4-BE49-F238E27FC236}">
                <a16:creationId xmlns:a16="http://schemas.microsoft.com/office/drawing/2014/main" id="{4075988B-8657-4CA4-A4CB-EAEA7B298681}"/>
              </a:ext>
            </a:extLst>
          </p:cNvPr>
          <p:cNvSpPr>
            <a:spLocks noGrp="1"/>
          </p:cNvSpPr>
          <p:nvPr>
            <p:ph type="body" idx="12" hasCustomPrompt="1"/>
          </p:nvPr>
        </p:nvSpPr>
        <p:spPr>
          <a:xfrm>
            <a:off x="1" y="579466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5" name="Sixth Resp Text">
            <a:extLst>
              <a:ext uri="{FF2B5EF4-FFF2-40B4-BE49-F238E27FC236}">
                <a16:creationId xmlns:a16="http://schemas.microsoft.com/office/drawing/2014/main" id="{327445DD-9D42-491C-969B-C7919BE2E3F0}"/>
              </a:ext>
            </a:extLst>
          </p:cNvPr>
          <p:cNvSpPr>
            <a:spLocks noGrp="1"/>
          </p:cNvSpPr>
          <p:nvPr>
            <p:ph type="body" idx="13" hasCustomPrompt="1"/>
          </p:nvPr>
        </p:nvSpPr>
        <p:spPr>
          <a:xfrm>
            <a:off x="907950" y="579466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2057782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Variant">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8D6A50E3-62DD-469F-A4B4-2DC279107EB8}"/>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1" name="BKG-BM">
              <a:extLst>
                <a:ext uri="{FF2B5EF4-FFF2-40B4-BE49-F238E27FC236}">
                  <a16:creationId xmlns:a16="http://schemas.microsoft.com/office/drawing/2014/main" id="{165087FF-D0AD-4AD7-B899-B2227A662904}"/>
                </a:ext>
                <a:ext uri="{C183D7F6-B498-43B3-948B-1728B52AA6E4}">
                  <adec:decorative xmlns:adec="http://schemas.microsoft.com/office/drawing/2017/decorative" val="1"/>
                </a:ext>
              </a:extLst>
            </p:cNvPr>
            <p:cNvSpPr/>
            <p:nvPr/>
          </p:nvSpPr>
          <p:spPr>
            <a:xfrm>
              <a:off x="0" y="5576341"/>
              <a:ext cx="11062270" cy="12816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CubeTop">
              <a:extLst>
                <a:ext uri="{FF2B5EF4-FFF2-40B4-BE49-F238E27FC236}">
                  <a16:creationId xmlns:a16="http://schemas.microsoft.com/office/drawing/2014/main" id="{81DABB71-298F-46E6-9028-558C99DF72DF}"/>
                </a:ext>
                <a:ext uri="{C183D7F6-B498-43B3-948B-1728B52AA6E4}">
                  <adec:decorative xmlns:adec="http://schemas.microsoft.com/office/drawing/2017/decorative" val="1"/>
                </a:ext>
              </a:extLst>
            </p:cNvPr>
            <p:cNvSpPr/>
            <p:nvPr/>
          </p:nvSpPr>
          <p:spPr>
            <a:xfrm>
              <a:off x="9669645" y="0"/>
              <a:ext cx="2522355" cy="14319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CubeSide">
              <a:extLst>
                <a:ext uri="{FF2B5EF4-FFF2-40B4-BE49-F238E27FC236}">
                  <a16:creationId xmlns:a16="http://schemas.microsoft.com/office/drawing/2014/main" id="{31FFCCD2-46F8-4A8C-9D8D-34F0218F69C7}"/>
                </a:ext>
                <a:ext uri="{C183D7F6-B498-43B3-948B-1728B52AA6E4}">
                  <adec:decorative xmlns:adec="http://schemas.microsoft.com/office/drawing/2017/decorative" val="1"/>
                </a:ext>
              </a:extLst>
            </p:cNvPr>
            <p:cNvSpPr/>
            <p:nvPr/>
          </p:nvSpPr>
          <p:spPr>
            <a:xfrm>
              <a:off x="9519222" y="0"/>
              <a:ext cx="1543050" cy="6858000"/>
            </a:xfrm>
            <a:custGeom>
              <a:avLst/>
              <a:gdLst>
                <a:gd name="connsiteX0" fmla="*/ 0 w 1533524"/>
                <a:gd name="connsiteY0" fmla="*/ 0 h 6858000"/>
                <a:gd name="connsiteX1" fmla="*/ 1533524 w 1533524"/>
                <a:gd name="connsiteY1" fmla="*/ 0 h 6858000"/>
                <a:gd name="connsiteX2" fmla="*/ 1533524 w 1533524"/>
                <a:gd name="connsiteY2" fmla="*/ 6858000 h 6858000"/>
                <a:gd name="connsiteX3" fmla="*/ 0 w 1533524"/>
                <a:gd name="connsiteY3" fmla="*/ 6858000 h 6858000"/>
                <a:gd name="connsiteX4" fmla="*/ 0 w 1533524"/>
                <a:gd name="connsiteY4" fmla="*/ 0 h 6858000"/>
                <a:gd name="connsiteX0" fmla="*/ 0 w 1533524"/>
                <a:gd name="connsiteY0" fmla="*/ 0 h 6858000"/>
                <a:gd name="connsiteX1" fmla="*/ 190500 w 1533524"/>
                <a:gd name="connsiteY1" fmla="*/ 0 h 6858000"/>
                <a:gd name="connsiteX2" fmla="*/ 1533524 w 1533524"/>
                <a:gd name="connsiteY2" fmla="*/ 0 h 6858000"/>
                <a:gd name="connsiteX3" fmla="*/ 1533524 w 1533524"/>
                <a:gd name="connsiteY3" fmla="*/ 6858000 h 6858000"/>
                <a:gd name="connsiteX4" fmla="*/ 0 w 1533524"/>
                <a:gd name="connsiteY4" fmla="*/ 6858000 h 6858000"/>
                <a:gd name="connsiteX5" fmla="*/ 0 w 1533524"/>
                <a:gd name="connsiteY5"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0 w 1533525"/>
                <a:gd name="connsiteY5" fmla="*/ 6858000 h 6858000"/>
                <a:gd name="connsiteX6" fmla="*/ 0 w 1533525"/>
                <a:gd name="connsiteY6"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1333500 w 1533525"/>
                <a:gd name="connsiteY5" fmla="*/ 6858000 h 6858000"/>
                <a:gd name="connsiteX6" fmla="*/ 0 w 1533525"/>
                <a:gd name="connsiteY6" fmla="*/ 6858000 h 6858000"/>
                <a:gd name="connsiteX7" fmla="*/ 0 w 1533525"/>
                <a:gd name="connsiteY7"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9525 w 1543050"/>
                <a:gd name="connsiteY6" fmla="*/ 6858000 h 6858000"/>
                <a:gd name="connsiteX7" fmla="*/ 0 w 1543050"/>
                <a:gd name="connsiteY7" fmla="*/ 5591175 h 6858000"/>
                <a:gd name="connsiteX8" fmla="*/ 9525 w 1543050"/>
                <a:gd name="connsiteY8"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0 w 1543050"/>
                <a:gd name="connsiteY6" fmla="*/ 5591175 h 6858000"/>
                <a:gd name="connsiteX7" fmla="*/ 9525 w 1543050"/>
                <a:gd name="connsiteY7" fmla="*/ 0 h 6858000"/>
                <a:gd name="connsiteX0" fmla="*/ 9525 w 1543050"/>
                <a:gd name="connsiteY0" fmla="*/ 0 h 6858000"/>
                <a:gd name="connsiteX1" fmla="*/ 200025 w 1543050"/>
                <a:gd name="connsiteY1" fmla="*/ 0 h 6858000"/>
                <a:gd name="connsiteX2" fmla="*/ 1543050 w 1543050"/>
                <a:gd name="connsiteY2" fmla="*/ 1343025 h 6858000"/>
                <a:gd name="connsiteX3" fmla="*/ 1543049 w 1543050"/>
                <a:gd name="connsiteY3" fmla="*/ 6858000 h 6858000"/>
                <a:gd name="connsiteX4" fmla="*/ 1343025 w 1543050"/>
                <a:gd name="connsiteY4" fmla="*/ 6858000 h 6858000"/>
                <a:gd name="connsiteX5" fmla="*/ 0 w 1543050"/>
                <a:gd name="connsiteY5" fmla="*/ 5591175 h 6858000"/>
                <a:gd name="connsiteX6" fmla="*/ 9525 w 154305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50" h="6858000">
                  <a:moveTo>
                    <a:pt x="9525" y="0"/>
                  </a:moveTo>
                  <a:lnTo>
                    <a:pt x="200025" y="0"/>
                  </a:lnTo>
                  <a:lnTo>
                    <a:pt x="1543050" y="1343025"/>
                  </a:lnTo>
                  <a:cubicBezTo>
                    <a:pt x="1543050" y="3181350"/>
                    <a:pt x="1543049" y="5019675"/>
                    <a:pt x="1543049" y="6858000"/>
                  </a:cubicBezTo>
                  <a:lnTo>
                    <a:pt x="1343025" y="6858000"/>
                  </a:lnTo>
                  <a:lnTo>
                    <a:pt x="0" y="5591175"/>
                  </a:lnTo>
                  <a:lnTo>
                    <a:pt x="952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CubeFront">
              <a:extLst>
                <a:ext uri="{FF2B5EF4-FFF2-40B4-BE49-F238E27FC236}">
                  <a16:creationId xmlns:a16="http://schemas.microsoft.com/office/drawing/2014/main" id="{7E222A23-E698-4993-93A7-9606CF977314}"/>
                </a:ext>
                <a:ext uri="{C183D7F6-B498-43B3-948B-1728B52AA6E4}">
                  <adec:decorative xmlns:adec="http://schemas.microsoft.com/office/drawing/2017/decorative" val="1"/>
                </a:ext>
              </a:extLst>
            </p:cNvPr>
            <p:cNvSpPr/>
            <p:nvPr/>
          </p:nvSpPr>
          <p:spPr>
            <a:xfrm>
              <a:off x="11062271" y="1339850"/>
              <a:ext cx="1129729" cy="5518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2" name="Copyright">
              <a:extLst>
                <a:ext uri="{FF2B5EF4-FFF2-40B4-BE49-F238E27FC236}">
                  <a16:creationId xmlns:a16="http://schemas.microsoft.com/office/drawing/2014/main" id="{2BDDDA44-1049-4257-AA44-8A620E1B69F0}"/>
                </a:ext>
              </a:extLst>
            </p:cNvPr>
            <p:cNvSpPr txBox="1"/>
            <p:nvPr/>
          </p:nvSpPr>
          <p:spPr>
            <a:xfrm>
              <a:off x="342029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365759" y="831163"/>
            <a:ext cx="9153461" cy="2293938"/>
          </a:xfrm>
        </p:spPr>
        <p:txBody>
          <a:bodyPr anchor="b"/>
          <a:lstStyle>
            <a:lvl1pPr>
              <a:defRPr sz="4400">
                <a:solidFill>
                  <a:schemeClr val="tx2"/>
                </a:solidFill>
              </a:defRPr>
            </a:lvl1pPr>
          </a:lstStyle>
          <a:p>
            <a:r>
              <a:rPr lang="en-US" dirty="0"/>
              <a:t>Enter title text</a:t>
            </a:r>
          </a:p>
        </p:txBody>
      </p:sp>
      <p:sp>
        <p:nvSpPr>
          <p:cNvPr id="3" name="Subtitle">
            <a:extLst>
              <a:ext uri="{FF2B5EF4-FFF2-40B4-BE49-F238E27FC236}">
                <a16:creationId xmlns:a16="http://schemas.microsoft.com/office/drawing/2014/main" id="{25336E2B-DB74-4789-BBF8-753828F72458}"/>
              </a:ext>
            </a:extLst>
          </p:cNvPr>
          <p:cNvSpPr>
            <a:spLocks noGrp="1"/>
          </p:cNvSpPr>
          <p:nvPr>
            <p:ph type="subTitle" idx="1" hasCustomPrompt="1"/>
          </p:nvPr>
        </p:nvSpPr>
        <p:spPr>
          <a:xfrm>
            <a:off x="365759" y="3152882"/>
            <a:ext cx="9153461" cy="2423459"/>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subtitle</a:t>
            </a:r>
          </a:p>
        </p:txBody>
      </p:sp>
    </p:spTree>
    <p:custDataLst>
      <p:tags r:id="rId1"/>
    </p:custDataLst>
    <p:extLst>
      <p:ext uri="{BB962C8B-B14F-4D97-AF65-F5344CB8AC3E}">
        <p14:creationId xmlns:p14="http://schemas.microsoft.com/office/powerpoint/2010/main" val="32847217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KC-Horizontal-Answer">
    <p:bg>
      <p:bgPr>
        <a:solidFill>
          <a:schemeClr val="bg1"/>
        </a:solidFill>
        <a:effectLst/>
      </p:bgPr>
    </p:bg>
    <p:spTree>
      <p:nvGrpSpPr>
        <p:cNvPr id="1" name=""/>
        <p:cNvGrpSpPr/>
        <p:nvPr/>
      </p:nvGrpSpPr>
      <p:grpSpPr>
        <a:xfrm>
          <a:off x="0" y="0"/>
          <a:ext cx="0" cy="0"/>
          <a:chOff x="0" y="0"/>
          <a:chExt cx="0" cy="0"/>
        </a:xfrm>
      </p:grpSpPr>
      <p:grpSp>
        <p:nvGrpSpPr>
          <p:cNvPr id="5" name="Background Images">
            <a:extLst>
              <a:ext uri="{FF2B5EF4-FFF2-40B4-BE49-F238E27FC236}">
                <a16:creationId xmlns:a16="http://schemas.microsoft.com/office/drawing/2014/main" id="{9AC63EDD-BEE2-404E-8399-2AA11023CDAB}"/>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7A68BE18-C9FD-4D64-BD55-20302868F06E}"/>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BKG-BM">
              <a:extLst>
                <a:ext uri="{FF2B5EF4-FFF2-40B4-BE49-F238E27FC236}">
                  <a16:creationId xmlns:a16="http://schemas.microsoft.com/office/drawing/2014/main" id="{31622DCA-CB0C-4601-9C65-55CE8CDC7503}"/>
                </a:ext>
                <a:ext uri="{C183D7F6-B498-43B3-948B-1728B52AA6E4}">
                  <adec:decorative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AWS Logo">
              <a:extLst>
                <a:ext uri="{FF2B5EF4-FFF2-40B4-BE49-F238E27FC236}">
                  <a16:creationId xmlns:a16="http://schemas.microsoft.com/office/drawing/2014/main" id="{18A3C304-3B7F-434E-99A7-8B8C386B4EF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6233"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8FA771FB-DEE6-409D-B8EC-9AC05733ABD0}" type="slidenum">
              <a:rPr lang="en-US" smtClean="0"/>
              <a:t>‹#›</a:t>
            </a:fld>
            <a:endParaRPr lang="en-US" dirty="0"/>
          </a:p>
        </p:txBody>
      </p:sp>
      <p:sp>
        <p:nvSpPr>
          <p:cNvPr id="2" name="Answer Number">
            <a:extLst>
              <a:ext uri="{FF2B5EF4-FFF2-40B4-BE49-F238E27FC236}">
                <a16:creationId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dirty="0"/>
              <a:t>Answer and explanation</a:t>
            </a:r>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3" name="Answer Header">
            <a:extLst>
              <a:ext uri="{FF2B5EF4-FFF2-40B4-BE49-F238E27FC236}">
                <a16:creationId xmlns:a16="http://schemas.microsoft.com/office/drawing/2014/main" id="{4CF18732-63A0-43A6-B5E9-C4F74190ED76}"/>
              </a:ext>
            </a:extLst>
          </p:cNvPr>
          <p:cNvSpPr>
            <a:spLocks noGrp="1"/>
          </p:cNvSpPr>
          <p:nvPr>
            <p:ph type="subTitle" idx="4" hasCustomPrompt="1"/>
          </p:nvPr>
        </p:nvSpPr>
        <p:spPr>
          <a:xfrm>
            <a:off x="0" y="2114550"/>
            <a:ext cx="12192000" cy="400050"/>
          </a:xfrm>
          <a:solidFill>
            <a:schemeClr val="accent2"/>
          </a:solidFill>
        </p:spPr>
        <p:txBody>
          <a:bodyPr lIns="228600">
            <a:noAutofit/>
          </a:bodyPr>
          <a:lstStyle>
            <a:lvl1pPr marL="0" indent="0">
              <a:buNone/>
              <a:defRPr sz="2000">
                <a:solidFill>
                  <a:schemeClr val="tx2"/>
                </a:solidFill>
              </a:defRPr>
            </a:lvl1pPr>
          </a:lstStyle>
          <a:p>
            <a:pPr lvl="0"/>
            <a:r>
              <a:rPr lang="en-US" dirty="0"/>
              <a:t>Enter “The correct response is x”</a:t>
            </a:r>
          </a:p>
        </p:txBody>
      </p:sp>
      <p:sp>
        <p:nvSpPr>
          <p:cNvPr id="8" name="Answer Text">
            <a:extLst>
              <a:ext uri="{FF2B5EF4-FFF2-40B4-BE49-F238E27FC236}">
                <a16:creationId xmlns:a16="http://schemas.microsoft.com/office/drawing/2014/main" id="{35CD1FAE-5D7E-4F04-B017-89D4732E2444}"/>
              </a:ext>
            </a:extLst>
          </p:cNvPr>
          <p:cNvSpPr>
            <a:spLocks noGrp="1"/>
          </p:cNvSpPr>
          <p:nvPr>
            <p:ph type="body" idx="2" hasCustomPrompt="1"/>
          </p:nvPr>
        </p:nvSpPr>
        <p:spPr>
          <a:xfrm>
            <a:off x="907950" y="2427252"/>
            <a:ext cx="11245989" cy="4007816"/>
          </a:xfrm>
          <a:solidFill>
            <a:schemeClr val="bg1"/>
          </a:solidFill>
          <a:ln>
            <a:no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376081041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8FA771FB-DEE6-409D-B8EC-9AC05733ABD0}" type="slidenum">
              <a:rPr lang="en-US" smtClean="0"/>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solidFill>
                  <a:schemeClr val="tx2"/>
                </a:solidFill>
              </a:defRPr>
            </a:lvl1pPr>
          </a:lstStyle>
          <a:p>
            <a:r>
              <a:rPr lang="en-US" dirty="0"/>
              <a:t>Title only layout</a:t>
            </a:r>
          </a:p>
        </p:txBody>
      </p:sp>
      <p:sp>
        <p:nvSpPr>
          <p:cNvPr id="7" name="Content">
            <a:extLst>
              <a:ext uri="{FF2B5EF4-FFF2-40B4-BE49-F238E27FC236}">
                <a16:creationId xmlns:a16="http://schemas.microsoft.com/office/drawing/2014/main" id="{E03519C3-01DC-4A54-BFE9-0527DA2D5160}"/>
              </a:ext>
            </a:extLst>
          </p:cNvPr>
          <p:cNvSpPr>
            <a:spLocks noGrp="1"/>
          </p:cNvSpPr>
          <p:nvPr>
            <p:ph type="body" orient="vert" idx="1" hasCustomPrompt="1"/>
          </p:nvPr>
        </p:nvSpPr>
        <p:spPr>
          <a:xfrm>
            <a:off x="435716" y="1033070"/>
            <a:ext cx="11499253" cy="5389244"/>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7F823AF2-999D-4175-8C01-402CA4924585}"/>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9607498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Vertical Title and Conten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8FA771FB-DEE6-409D-B8EC-9AC05733ABD0}" type="slidenum">
              <a:rPr lang="en-US" smtClean="0"/>
              <a:t>‹#›</a:t>
            </a:fld>
            <a:endParaRPr lang="en-US" dirty="0"/>
          </a:p>
        </p:txBody>
      </p:sp>
      <p:sp>
        <p:nvSpPr>
          <p:cNvPr id="2" name="Title">
            <a:extLst>
              <a:ext uri="{FF2B5EF4-FFF2-40B4-BE49-F238E27FC236}">
                <a16:creationId xmlns:a16="http://schemas.microsoft.com/office/drawing/2014/main" id="{1FDB7DAC-24E1-411C-8D5F-3A7FDF188C1D}"/>
              </a:ext>
            </a:extLst>
          </p:cNvPr>
          <p:cNvSpPr>
            <a:spLocks noGrp="1"/>
          </p:cNvSpPr>
          <p:nvPr>
            <p:ph type="title" hasCustomPrompt="1"/>
          </p:nvPr>
        </p:nvSpPr>
        <p:spPr>
          <a:xfrm rot="5400000">
            <a:off x="8324028" y="2805126"/>
            <a:ext cx="6127095" cy="1132145"/>
          </a:xfrm>
        </p:spPr>
        <p:txBody>
          <a:bodyPr/>
          <a:lstStyle>
            <a:lvl1pPr marL="0" marR="0" indent="0" algn="l" defTabSz="914400" rtl="0" eaLnBrk="1" fontAlgn="auto" latinLnBrk="0" hangingPunct="1">
              <a:lnSpc>
                <a:spcPct val="100000"/>
              </a:lnSpc>
              <a:spcBef>
                <a:spcPct val="0"/>
              </a:spcBef>
              <a:spcAft>
                <a:spcPts val="0"/>
              </a:spcAft>
              <a:buClrTx/>
              <a:buSzTx/>
              <a:buFontTx/>
              <a:buNone/>
              <a:tabLst/>
              <a:defRPr>
                <a:solidFill>
                  <a:schemeClr val="tx2"/>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a:t>Vertical title and text layout (international) </a:t>
            </a:r>
          </a:p>
        </p:txBody>
      </p:sp>
      <p:sp>
        <p:nvSpPr>
          <p:cNvPr id="7" name="Content">
            <a:extLst>
              <a:ext uri="{FF2B5EF4-FFF2-40B4-BE49-F238E27FC236}">
                <a16:creationId xmlns:a16="http://schemas.microsoft.com/office/drawing/2014/main" id="{E03519C3-01DC-4A54-BFE9-0527DA2D5160}"/>
              </a:ext>
            </a:extLst>
          </p:cNvPr>
          <p:cNvSpPr>
            <a:spLocks noGrp="1"/>
          </p:cNvSpPr>
          <p:nvPr>
            <p:ph type="body" orient="vert" idx="1" hasCustomPrompt="1"/>
          </p:nvPr>
        </p:nvSpPr>
        <p:spPr>
          <a:xfrm>
            <a:off x="365760" y="307649"/>
            <a:ext cx="10455743" cy="6127095"/>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A9006E65-0AC6-4AEC-9676-8B754EE037E9}"/>
              </a:ext>
              <a:ext uri="{C183D7F6-B498-43B3-948B-1728B52AA6E4}">
                <adec:decorative xmlns:adec="http://schemas.microsoft.com/office/drawing/2017/decorative" val="1"/>
              </a:ext>
            </a:extLst>
          </p:cNvPr>
          <p:cNvSpPr/>
          <p:nvPr/>
        </p:nvSpPr>
        <p:spPr>
          <a:xfrm rot="5400000">
            <a:off x="7803983" y="3371504"/>
            <a:ext cx="60807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0379189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KC-AcademyQuestion">
    <p:bg>
      <p:bgPr>
        <a:solidFill>
          <a:schemeClr val="bg1"/>
        </a:solidFill>
        <a:effectLst/>
      </p:bgPr>
    </p:bg>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B23121D6-781A-4B6C-8D9B-3A8188A614AE}" type="slidenum">
              <a:rPr lang="en-US" smtClean="0"/>
              <a:t>‹#›</a:t>
            </a:fld>
            <a:endParaRPr lang="en-US" dirty="0"/>
          </a:p>
        </p:txBody>
      </p:sp>
      <p:sp>
        <p:nvSpPr>
          <p:cNvPr id="2" name="Question Number">
            <a:extLst>
              <a:ext uri="{FF2B5EF4-FFF2-40B4-BE49-F238E27FC236}">
                <a16:creationId xmlns:a16="http://schemas.microsoft.com/office/drawing/2014/main" id="{1A8961C4-E232-4CFC-9419-572E417488B7}"/>
              </a:ext>
            </a:extLst>
          </p:cNvPr>
          <p:cNvSpPr>
            <a:spLocks noGrp="1"/>
          </p:cNvSpPr>
          <p:nvPr>
            <p:ph type="title"/>
          </p:nvPr>
        </p:nvSpPr>
        <p:spPr>
          <a:xfrm>
            <a:off x="179239" y="179881"/>
            <a:ext cx="11771597" cy="498849"/>
          </a:xfrm>
        </p:spPr>
        <p:txBody>
          <a:bodyPr/>
          <a:lstStyle>
            <a:lvl1pPr>
              <a:defRPr>
                <a:solidFill>
                  <a:schemeClr val="tx2"/>
                </a:solidFill>
              </a:defRPr>
            </a:lvl1pPr>
          </a:lstStyle>
          <a:p>
            <a:endParaRPr lang="en-US" dirty="0"/>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18288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18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6" name="Copyright">
            <a:extLst>
              <a:ext uri="{FF2B5EF4-FFF2-40B4-BE49-F238E27FC236}">
                <a16:creationId xmlns:a16="http://schemas.microsoft.com/office/drawing/2014/main" id="{2CEC2F15-9468-4EFC-9EEF-420C6D0611C1}"/>
              </a:ext>
            </a:extLst>
          </p:cNvPr>
          <p:cNvSpPr txBox="1"/>
          <p:nvPr userDrawn="1"/>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Tree>
    <p:custDataLst>
      <p:tags r:id="rId1"/>
    </p:custDataLst>
    <p:extLst>
      <p:ext uri="{BB962C8B-B14F-4D97-AF65-F5344CB8AC3E}">
        <p14:creationId xmlns:p14="http://schemas.microsoft.com/office/powerpoint/2010/main" val="727541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opic Introduction">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48DE57BE-35D1-43C9-81E8-26E8A5D23F69}"/>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93" name="BKG-LT">
              <a:extLst>
                <a:ext uri="{FF2B5EF4-FFF2-40B4-BE49-F238E27FC236}">
                  <a16:creationId xmlns:a16="http://schemas.microsoft.com/office/drawing/2014/main" id="{BE65BC3A-8848-4619-963C-BD57EAEC2AA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a16="http://schemas.microsoft.com/office/drawing/2014/main" id="{4EDF473F-575B-4FFB-BAF4-E227AF8A9566}"/>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1" name="Copyright">
              <a:extLst>
                <a:ext uri="{FF2B5EF4-FFF2-40B4-BE49-F238E27FC236}">
                  <a16:creationId xmlns:a16="http://schemas.microsoft.com/office/drawing/2014/main" id="{BEF02208-F5B1-43EC-A46B-20F8F8FFD200}"/>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8FA771FB-DEE6-409D-B8EC-9AC05733ABD0}" type="slidenum">
              <a:rPr lang="en-US" smtClean="0"/>
              <a:t>‹#›</a:t>
            </a:fld>
            <a:endParaRPr lang="en-US" dirty="0"/>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243"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17" name="Picture">
            <a:extLst>
              <a:ext uri="{FF2B5EF4-FFF2-40B4-BE49-F238E27FC236}">
                <a16:creationId xmlns:a16="http://schemas.microsoft.com/office/drawing/2014/main" id="{F8F6CC5A-3CF0-480D-B25E-574EDC100323}"/>
              </a:ext>
              <a:ext uri="{C183D7F6-B498-43B3-948B-1728B52AA6E4}">
                <adec:decorative xmlns:adec="http://schemas.microsoft.com/office/drawing/2017/decorative" val="1"/>
              </a:ext>
            </a:extLst>
          </p:cNvPr>
          <p:cNvSpPr>
            <a:spLocks noGrp="1"/>
          </p:cNvSpPr>
          <p:nvPr>
            <p:ph idx="9" hasCustomPrompt="1"/>
          </p:nvPr>
        </p:nvSpPr>
        <p:spPr>
          <a:xfrm>
            <a:off x="394931" y="2434960"/>
            <a:ext cx="3657600" cy="3657600"/>
          </a:xfrm>
        </p:spPr>
        <p:txBody>
          <a:bodyPr anchor="t"/>
          <a:lstStyle>
            <a:lvl1pPr marL="0" indent="0" algn="ctr">
              <a:buNone/>
              <a:defRPr>
                <a:solidFill>
                  <a:schemeClr val="bg1"/>
                </a:solidFill>
              </a:defRPr>
            </a:lvl1pPr>
          </a:lstStyle>
          <a:p>
            <a:r>
              <a:rPr lang="en-US"/>
              <a:t>Click icon to add image</a:t>
            </a:r>
          </a:p>
        </p:txBody>
      </p:sp>
      <p:sp>
        <p:nvSpPr>
          <p:cNvPr id="9"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295384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Lab Introduction">
    <p:bg>
      <p:bgPr>
        <a:solidFill>
          <a:schemeClr val="bg1"/>
        </a:solidFill>
        <a:effectLst/>
      </p:bgPr>
    </p:bg>
    <p:spTree>
      <p:nvGrpSpPr>
        <p:cNvPr id="1" name=""/>
        <p:cNvGrpSpPr/>
        <p:nvPr/>
      </p:nvGrpSpPr>
      <p:grpSpPr>
        <a:xfrm>
          <a:off x="0" y="0"/>
          <a:ext cx="0" cy="0"/>
          <a:chOff x="0" y="0"/>
          <a:chExt cx="0" cy="0"/>
        </a:xfrm>
      </p:grpSpPr>
      <p:grpSp>
        <p:nvGrpSpPr>
          <p:cNvPr id="9" name="Background Images">
            <a:extLst>
              <a:ext uri="{FF2B5EF4-FFF2-40B4-BE49-F238E27FC236}">
                <a16:creationId xmlns:a16="http://schemas.microsoft.com/office/drawing/2014/main" id="{72EF5054-2657-4088-B047-904274766252}"/>
              </a:ext>
              <a:ext uri="{C183D7F6-B498-43B3-948B-1728B52AA6E4}">
                <adec:decorative xmlns:adec="http://schemas.microsoft.com/office/drawing/2017/decorative" val="1"/>
              </a:ext>
            </a:extLst>
          </p:cNvPr>
          <p:cNvGrpSpPr/>
          <p:nvPr userDrawn="1"/>
        </p:nvGrpSpPr>
        <p:grpSpPr>
          <a:xfrm>
            <a:off x="0" y="1"/>
            <a:ext cx="10679012" cy="6858000"/>
            <a:chOff x="0" y="1"/>
            <a:chExt cx="10679012" cy="6858000"/>
          </a:xfrm>
        </p:grpSpPr>
        <p:sp>
          <p:nvSpPr>
            <p:cNvPr id="10" name="BKG-LT">
              <a:extLst>
                <a:ext uri="{FF2B5EF4-FFF2-40B4-BE49-F238E27FC236}">
                  <a16:creationId xmlns:a16="http://schemas.microsoft.com/office/drawing/2014/main" id="{87933A03-020E-46A6-879A-A804737A5938}"/>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AWS Logo">
              <a:extLst>
                <a:ext uri="{FF2B5EF4-FFF2-40B4-BE49-F238E27FC236}">
                  <a16:creationId xmlns:a16="http://schemas.microsoft.com/office/drawing/2014/main" id="{FA999D7A-4076-4D01-A1AF-4347A1EBFD70}"/>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3" name="Copyright">
              <a:extLst>
                <a:ext uri="{FF2B5EF4-FFF2-40B4-BE49-F238E27FC236}">
                  <a16:creationId xmlns:a16="http://schemas.microsoft.com/office/drawing/2014/main" id="{911C4CAF-A9D1-49AA-9C31-B9E28E296F97}"/>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p:cNvSpPr>
          <p:nvPr>
            <p:ph type="sldNum" sz="quarter" idx="20"/>
          </p:nvPr>
        </p:nvSpPr>
        <p:spPr>
          <a:xfrm>
            <a:off x="11469389" y="6568410"/>
            <a:ext cx="484261" cy="265176"/>
          </a:xfrm>
        </p:spPr>
        <p:txBody>
          <a:bodyPr/>
          <a:lstStyle>
            <a:lvl1pPr>
              <a:defRPr sz="1100">
                <a:latin typeface="+mn-lt"/>
              </a:defRPr>
            </a:lvl1pPr>
          </a:lstStyle>
          <a:p>
            <a:fld id="{8FA771FB-DEE6-409D-B8EC-9AC05733ABD0}" type="slidenum">
              <a:rPr lang="en-US" smtClean="0"/>
              <a:t>‹#›</a:t>
            </a:fld>
            <a:endParaRPr lang="en-US" dirty="0"/>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7"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365435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Demo Introduction">
    <p:bg>
      <p:bgPr>
        <a:solidFill>
          <a:schemeClr val="bg1"/>
        </a:solidFill>
        <a:effectLst/>
      </p:bgPr>
    </p:bg>
    <p:spTree>
      <p:nvGrpSpPr>
        <p:cNvPr id="1" name=""/>
        <p:cNvGrpSpPr/>
        <p:nvPr/>
      </p:nvGrpSpPr>
      <p:grpSpPr>
        <a:xfrm>
          <a:off x="0" y="0"/>
          <a:ext cx="0" cy="0"/>
          <a:chOff x="0" y="0"/>
          <a:chExt cx="0" cy="0"/>
        </a:xfrm>
      </p:grpSpPr>
      <p:grpSp>
        <p:nvGrpSpPr>
          <p:cNvPr id="10" name="Background Images">
            <a:extLst>
              <a:ext uri="{FF2B5EF4-FFF2-40B4-BE49-F238E27FC236}">
                <a16:creationId xmlns:a16="http://schemas.microsoft.com/office/drawing/2014/main" id="{9D966566-059B-4F56-B0C5-AD4E9A7E842F}"/>
              </a:ext>
              <a:ext uri="{C183D7F6-B498-43B3-948B-1728B52AA6E4}">
                <adec:decorative xmlns:adec="http://schemas.microsoft.com/office/drawing/2017/decorative" val="1"/>
              </a:ext>
            </a:extLst>
          </p:cNvPr>
          <p:cNvGrpSpPr/>
          <p:nvPr userDrawn="1"/>
        </p:nvGrpSpPr>
        <p:grpSpPr>
          <a:xfrm>
            <a:off x="0" y="1"/>
            <a:ext cx="10679012" cy="6858000"/>
            <a:chOff x="0" y="1"/>
            <a:chExt cx="10679012" cy="6858000"/>
          </a:xfrm>
        </p:grpSpPr>
        <p:sp>
          <p:nvSpPr>
            <p:cNvPr id="12" name="BKG-LT">
              <a:extLst>
                <a:ext uri="{FF2B5EF4-FFF2-40B4-BE49-F238E27FC236}">
                  <a16:creationId xmlns:a16="http://schemas.microsoft.com/office/drawing/2014/main" id="{8D9C7A46-E4DD-4B5F-9E7E-A5DB7855133A}"/>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AWS Logo">
              <a:extLst>
                <a:ext uri="{FF2B5EF4-FFF2-40B4-BE49-F238E27FC236}">
                  <a16:creationId xmlns:a16="http://schemas.microsoft.com/office/drawing/2014/main" id="{9B50D0E3-AA3A-4A15-854C-961E553EE494}"/>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4" name="Copyright">
              <a:extLst>
                <a:ext uri="{FF2B5EF4-FFF2-40B4-BE49-F238E27FC236}">
                  <a16:creationId xmlns:a16="http://schemas.microsoft.com/office/drawing/2014/main" id="{DF6DD74F-C3EA-42D6-ACBD-FE277B6CA0D3}"/>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8FA771FB-DEE6-409D-B8EC-9AC05733ABD0}" type="slidenum">
              <a:rPr lang="en-US" smtClean="0"/>
              <a:t>‹#›</a:t>
            </a:fld>
            <a:endParaRPr lang="en-US" dirty="0"/>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8" name="Description">
            <a:extLst>
              <a:ext uri="{FF2B5EF4-FFF2-40B4-BE49-F238E27FC236}">
                <a16:creationId xmlns:a16="http://schemas.microsoft.com/office/drawing/2014/main" id="{AC3C5EEC-BB22-4195-B46B-9A90302F6B57}"/>
              </a:ext>
            </a:extLst>
          </p:cNvPr>
          <p:cNvSpPr>
            <a:spLocks noGrp="1"/>
          </p:cNvSpPr>
          <p:nvPr>
            <p:ph type="body" idx="2" hasCustomPrompt="1"/>
          </p:nvPr>
        </p:nvSpPr>
        <p:spPr>
          <a:xfrm>
            <a:off x="243681" y="2257424"/>
            <a:ext cx="3960813" cy="4177325"/>
          </a:xfrm>
        </p:spPr>
        <p:txBody>
          <a:bodyPr/>
          <a:lstStyle>
            <a:lvl1pPr marL="0" indent="0" algn="ctr">
              <a:buNone/>
              <a:defRPr>
                <a:solidFill>
                  <a:schemeClr val="bg1"/>
                </a:solidFill>
              </a:defRPr>
            </a:lvl1pPr>
          </a:lstStyle>
          <a:p>
            <a:r>
              <a:rPr lang="en-US" sz="2800" dirty="0"/>
              <a:t>Enter description</a:t>
            </a:r>
          </a:p>
        </p:txBody>
      </p:sp>
      <p:sp>
        <p:nvSpPr>
          <p:cNvPr id="7"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0"/>
              </a:spcAft>
              <a:defRPr sz="2800">
                <a:solidFill>
                  <a:schemeClr val="tx2"/>
                </a:solidFill>
              </a:defRPr>
            </a:lvl1pPr>
            <a:lvl2pPr marL="461963" indent="-228600">
              <a:lnSpc>
                <a:spcPct val="100000"/>
              </a:lnSpc>
              <a:spcAft>
                <a:spcPts val="0"/>
              </a:spcAft>
              <a:defRPr sz="2400">
                <a:solidFill>
                  <a:schemeClr val="tx2"/>
                </a:solidFill>
              </a:defRPr>
            </a:lvl2pPr>
            <a:lvl3pPr marL="684213" indent="-228600">
              <a:lnSpc>
                <a:spcPct val="100000"/>
              </a:lnSpc>
              <a:spcAft>
                <a:spcPts val="0"/>
              </a:spcAft>
              <a:defRPr sz="2000">
                <a:solidFill>
                  <a:schemeClr val="tx2"/>
                </a:solidFill>
              </a:defRPr>
            </a:lvl3pPr>
            <a:lvl4pPr marL="914400" indent="-228600">
              <a:lnSpc>
                <a:spcPct val="100000"/>
              </a:lnSpc>
              <a:spcAft>
                <a:spcPts val="0"/>
              </a:spcAft>
              <a:defRPr sz="1800">
                <a:solidFill>
                  <a:schemeClr val="tx2"/>
                </a:solidFill>
              </a:defRPr>
            </a:lvl4pPr>
            <a:lvl5pPr marL="1144588" indent="-228600">
              <a:lnSpc>
                <a:spcPct val="100000"/>
              </a:lnSpc>
              <a:spcAft>
                <a:spcPts val="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4196800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BA3DF3DE-0044-49A0-893D-4AE69524AE45}"/>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80E539AA-5F27-4E27-A2EB-0002A460B024}"/>
                </a:ext>
                <a:ext uri="{C183D7F6-B498-43B3-948B-1728B52AA6E4}">
                  <adec:decorative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CubeSide">
              <a:extLst>
                <a:ext uri="{FF2B5EF4-FFF2-40B4-BE49-F238E27FC236}">
                  <a16:creationId xmlns:a16="http://schemas.microsoft.com/office/drawing/2014/main" id="{0BD8C101-546C-4D96-9A74-D006A704F407}"/>
                </a:ext>
                <a:ext uri="{C183D7F6-B498-43B3-948B-1728B52AA6E4}">
                  <adec:decorative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CubeFront">
              <a:extLst>
                <a:ext uri="{FF2B5EF4-FFF2-40B4-BE49-F238E27FC236}">
                  <a16:creationId xmlns:a16="http://schemas.microsoft.com/office/drawing/2014/main" id="{AEE440B8-B31E-487C-92A7-B1713A372E58}"/>
                </a:ext>
                <a:ext uri="{C183D7F6-B498-43B3-948B-1728B52AA6E4}">
                  <adec:decorative xmlns:adec="http://schemas.microsoft.com/office/drawing/2017/decorative" val="1"/>
                </a:ext>
              </a:extLst>
            </p:cNvPr>
            <p:cNvSpPr/>
            <p:nvPr/>
          </p:nvSpPr>
          <p:spPr>
            <a:xfrm>
              <a:off x="2552700" y="942975"/>
              <a:ext cx="9639300" cy="5915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7710" y="5789538"/>
              <a:ext cx="1097280" cy="656183"/>
            </a:xfrm>
            <a:prstGeom prst="rect">
              <a:avLst/>
            </a:prstGeom>
          </p:spPr>
        </p:pic>
        <p:sp>
          <p:nvSpPr>
            <p:cNvPr id="11" name="Copyright">
              <a:extLst>
                <a:ext uri="{FF2B5EF4-FFF2-40B4-BE49-F238E27FC236}">
                  <a16:creationId xmlns:a16="http://schemas.microsoft.com/office/drawing/2014/main" id="{DF9E4172-9EB6-4421-9EA3-78F3EDED9A1F}"/>
                </a:ext>
              </a:extLst>
            </p:cNvPr>
            <p:cNvSpPr txBox="1"/>
            <p:nvPr/>
          </p:nvSpPr>
          <p:spPr>
            <a:xfrm>
              <a:off x="506804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8FA771FB-DEE6-409D-B8EC-9AC05733ABD0}" type="slidenum">
              <a:rPr lang="en-US" smtClean="0"/>
              <a:t>‹#›</a:t>
            </a:fld>
            <a:endParaRPr lang="en-US" dirty="0"/>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2663862" y="1135062"/>
            <a:ext cx="9341063" cy="4049824"/>
          </a:xfrm>
        </p:spPr>
        <p:txBody>
          <a:bodyPr anchor="ctr"/>
          <a:lstStyle>
            <a:lvl1pPr>
              <a:defRPr sz="4400">
                <a:solidFill>
                  <a:schemeClr val="bg2"/>
                </a:solidFill>
              </a:defRPr>
            </a:lvl1pPr>
          </a:lstStyle>
          <a:p>
            <a:r>
              <a:rPr lang="en-US" dirty="0"/>
              <a:t>Thank you text</a:t>
            </a:r>
          </a:p>
        </p:txBody>
      </p:sp>
      <p:sp>
        <p:nvSpPr>
          <p:cNvPr id="12" name="Text Placeholder 4">
            <a:extLst>
              <a:ext uri="{FF2B5EF4-FFF2-40B4-BE49-F238E27FC236}">
                <a16:creationId xmlns:a16="http://schemas.microsoft.com/office/drawing/2014/main" id="{D9D80B04-3831-4DBF-BDC8-5DA1534B60D9}"/>
              </a:ext>
            </a:extLst>
          </p:cNvPr>
          <p:cNvSpPr>
            <a:spLocks noGrp="1"/>
          </p:cNvSpPr>
          <p:nvPr>
            <p:ph type="body" sz="quarter" idx="21"/>
          </p:nvPr>
        </p:nvSpPr>
        <p:spPr>
          <a:xfrm>
            <a:off x="2551176" y="5212080"/>
            <a:ext cx="9637776" cy="400110"/>
          </a:xfrm>
        </p:spPr>
        <p:txBody>
          <a:bodyPr>
            <a:spAutoFit/>
          </a:bodyPr>
          <a:lstStyle>
            <a:lvl1pPr marL="0" indent="0">
              <a:buNone/>
              <a:defRPr lang="en-US" sz="2000" kern="1200" dirty="0" smtClean="0">
                <a:solidFill>
                  <a:schemeClr val="bg2"/>
                </a:solidFill>
                <a:latin typeface="+mn-lt"/>
                <a:ea typeface="+mn-ea"/>
                <a:cs typeface="+mn-cs"/>
              </a:defRPr>
            </a:lvl1pPr>
            <a:lvl2pPr marL="227012" indent="0">
              <a:buNone/>
              <a:defRPr lang="en-US" sz="2000" kern="1200" dirty="0" smtClean="0">
                <a:solidFill>
                  <a:schemeClr val="bg2"/>
                </a:solidFill>
                <a:latin typeface="+mn-lt"/>
                <a:ea typeface="+mn-ea"/>
                <a:cs typeface="+mn-cs"/>
              </a:defRPr>
            </a:lvl2pPr>
            <a:lvl3pPr marL="455612" indent="0">
              <a:buNone/>
              <a:defRPr lang="en-US" sz="2000" kern="1200" dirty="0" smtClean="0">
                <a:solidFill>
                  <a:schemeClr val="bg2"/>
                </a:solidFill>
                <a:latin typeface="+mn-lt"/>
                <a:ea typeface="+mn-ea"/>
                <a:cs typeface="+mn-cs"/>
              </a:defRPr>
            </a:lvl3pPr>
            <a:lvl4pPr marL="684212" indent="0">
              <a:buNone/>
              <a:defRPr lang="en-US" sz="2000" kern="1200" dirty="0" smtClean="0">
                <a:solidFill>
                  <a:schemeClr val="bg2"/>
                </a:solidFill>
                <a:latin typeface="+mn-lt"/>
                <a:ea typeface="+mn-ea"/>
                <a:cs typeface="+mn-cs"/>
              </a:defRPr>
            </a:lvl4pPr>
            <a:lvl5pPr marL="912812" indent="0">
              <a:buNone/>
              <a:defRPr lang="en-US" sz="2000" kern="1200" dirty="0">
                <a:solidFill>
                  <a:schemeClr val="bg2"/>
                </a:solidFill>
                <a:latin typeface="+mn-lt"/>
                <a:ea typeface="+mn-ea"/>
                <a:cs typeface="+mn-cs"/>
              </a:defRPr>
            </a:lvl5pPr>
          </a:lstStyle>
          <a:p>
            <a:pPr lvl="0"/>
            <a:r>
              <a:rPr lang="en-US" dirty="0"/>
              <a:t>Edit Master text styles</a:t>
            </a:r>
          </a:p>
        </p:txBody>
      </p:sp>
    </p:spTree>
    <p:custDataLst>
      <p:tags r:id="rId1"/>
    </p:custDataLst>
    <p:extLst>
      <p:ext uri="{BB962C8B-B14F-4D97-AF65-F5344CB8AC3E}">
        <p14:creationId xmlns:p14="http://schemas.microsoft.com/office/powerpoint/2010/main" val="5468797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Thank You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56064E0D-105A-4446-B967-229FA49D135D}"/>
              </a:ext>
              <a:ext uri="{C183D7F6-B498-43B3-948B-1728B52AA6E4}">
                <adec:decorative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id="{EE5B0121-CFE7-4143-B7F3-FE4930450613}"/>
                </a:ext>
                <a:ext uri="{C183D7F6-B498-43B3-948B-1728B52AA6E4}">
                  <adec:decorative xmlns:adec="http://schemas.microsoft.com/office/drawing/2017/decorative" val="1"/>
                </a:ext>
              </a:extLst>
            </p:cNvPr>
            <p:cNvSpPr/>
            <p:nvPr/>
          </p:nvSpPr>
          <p:spPr>
            <a:xfrm>
              <a:off x="-1" y="0"/>
              <a:ext cx="108870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CubeSide">
              <a:extLst>
                <a:ext uri="{FF2B5EF4-FFF2-40B4-BE49-F238E27FC236}">
                  <a16:creationId xmlns:a16="http://schemas.microsoft.com/office/drawing/2014/main" id="{279CDF30-3118-4A2F-93E0-DACD532E91B1}"/>
                </a:ext>
                <a:ext uri="{C183D7F6-B498-43B3-948B-1728B52AA6E4}">
                  <adec:decorative xmlns:adec="http://schemas.microsoft.com/office/drawing/2017/decorative" val="1"/>
                </a:ext>
              </a:extLst>
            </p:cNvPr>
            <p:cNvSpPr/>
            <p:nvPr/>
          </p:nvSpPr>
          <p:spPr>
            <a:xfrm>
              <a:off x="0" y="4327524"/>
              <a:ext cx="1685925" cy="2530476"/>
            </a:xfrm>
            <a:custGeom>
              <a:avLst/>
              <a:gdLst>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0 h 2530475"/>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 name="connsiteX5" fmla="*/ 0 w 1685925"/>
                <a:gd name="connsiteY5" fmla="*/ 0 h 2530475"/>
                <a:gd name="connsiteX0" fmla="*/ 0 w 1685925"/>
                <a:gd name="connsiteY0" fmla="*/ 1673226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925" h="2530475">
                  <a:moveTo>
                    <a:pt x="0" y="1673226"/>
                  </a:moveTo>
                  <a:lnTo>
                    <a:pt x="1685925" y="0"/>
                  </a:lnTo>
                  <a:lnTo>
                    <a:pt x="1685925" y="2530475"/>
                  </a:lnTo>
                  <a:lnTo>
                    <a:pt x="0" y="2530475"/>
                  </a:lnTo>
                  <a:lnTo>
                    <a:pt x="0" y="167322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CubeFront">
              <a:extLst>
                <a:ext uri="{FF2B5EF4-FFF2-40B4-BE49-F238E27FC236}">
                  <a16:creationId xmlns:a16="http://schemas.microsoft.com/office/drawing/2014/main" id="{4E6250DE-D4BC-48A7-942E-7C927E2BAC70}"/>
                </a:ext>
                <a:ext uri="{C183D7F6-B498-43B3-948B-1728B52AA6E4}">
                  <adec:decorative xmlns:adec="http://schemas.microsoft.com/office/drawing/2017/decorative" val="1"/>
                </a:ext>
              </a:extLst>
            </p:cNvPr>
            <p:cNvSpPr/>
            <p:nvPr/>
          </p:nvSpPr>
          <p:spPr>
            <a:xfrm>
              <a:off x="1685544" y="4327525"/>
              <a:ext cx="10506456" cy="2530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88" name="Icons">
              <a:extLst>
                <a:ext uri="{FF2B5EF4-FFF2-40B4-BE49-F238E27FC236}">
                  <a16:creationId xmlns:a16="http://schemas.microsoft.com/office/drawing/2014/main" id="{2697E9D6-D133-4E57-BD63-82D9E5002F18}"/>
                </a:ext>
                <a:ext uri="{C183D7F6-B498-43B3-948B-1728B52AA6E4}">
                  <adec:decorative xmlns:adec="http://schemas.microsoft.com/office/drawing/2017/decorative" val="1"/>
                </a:ext>
              </a:extLst>
            </p:cNvPr>
            <p:cNvPicPr>
              <a:picLocks noChangeAspect="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rcRect l="5969" t="8249" r="2877" b="58012"/>
            <a:stretch/>
          </p:blipFill>
          <p:spPr>
            <a:xfrm>
              <a:off x="1685544" y="4327524"/>
              <a:ext cx="10506456" cy="2530476"/>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585300" y="357708"/>
              <a:ext cx="1097280" cy="656183"/>
            </a:xfrm>
            <a:prstGeom prst="rect">
              <a:avLst/>
            </a:prstGeom>
          </p:spPr>
        </p:pic>
        <p:sp>
          <p:nvSpPr>
            <p:cNvPr id="3" name="CopyBackground">
              <a:extLst>
                <a:ext uri="{FF2B5EF4-FFF2-40B4-BE49-F238E27FC236}">
                  <a16:creationId xmlns:a16="http://schemas.microsoft.com/office/drawing/2014/main" id="{1A4014FF-ACF4-448A-8B91-F0495D354D3F}"/>
                </a:ext>
              </a:extLst>
            </p:cNvPr>
            <p:cNvSpPr/>
            <p:nvPr/>
          </p:nvSpPr>
          <p:spPr>
            <a:xfrm>
              <a:off x="4712264"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pyright">
              <a:extLst>
                <a:ext uri="{FF2B5EF4-FFF2-40B4-BE49-F238E27FC236}">
                  <a16:creationId xmlns:a16="http://schemas.microsoft.com/office/drawing/2014/main" id="{DFC9E3DE-5A7A-4B9A-94F3-0CC48D54301B}"/>
                </a:ext>
              </a:extLst>
            </p:cNvPr>
            <p:cNvSpPr txBox="1"/>
            <p:nvPr/>
          </p:nvSpPr>
          <p:spPr>
            <a:xfrm>
              <a:off x="4632211" y="657989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8FA771FB-DEE6-409D-B8EC-9AC05733ABD0}" type="slidenum">
              <a:rPr lang="en-US" smtClean="0"/>
              <a:t>‹#›</a:t>
            </a:fld>
            <a:endParaRPr lang="en-US" dirty="0"/>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667750" y="1080843"/>
            <a:ext cx="10218737" cy="2081104"/>
          </a:xfrm>
        </p:spPr>
        <p:txBody>
          <a:bodyPr anchor="ctr"/>
          <a:lstStyle>
            <a:lvl1pPr>
              <a:defRPr sz="4400">
                <a:solidFill>
                  <a:schemeClr val="bg2"/>
                </a:solidFill>
              </a:defRPr>
            </a:lvl1pPr>
          </a:lstStyle>
          <a:p>
            <a:r>
              <a:rPr lang="en-US" dirty="0"/>
              <a:t>Thank you text</a:t>
            </a:r>
          </a:p>
        </p:txBody>
      </p:sp>
      <p:sp>
        <p:nvSpPr>
          <p:cNvPr id="7" name="Copyright">
            <a:extLst>
              <a:ext uri="{FF2B5EF4-FFF2-40B4-BE49-F238E27FC236}">
                <a16:creationId xmlns:a16="http://schemas.microsoft.com/office/drawing/2014/main" id="{9059CC6B-AB9C-4283-9882-8F50E8C832F7}"/>
              </a:ext>
            </a:extLst>
          </p:cNvPr>
          <p:cNvSpPr txBox="1"/>
          <p:nvPr/>
        </p:nvSpPr>
        <p:spPr>
          <a:xfrm>
            <a:off x="667750" y="3161947"/>
            <a:ext cx="10218737" cy="1154162"/>
          </a:xfrm>
          <a:prstGeom prst="rect">
            <a:avLst/>
          </a:prstGeom>
          <a:noFill/>
        </p:spPr>
        <p:txBody>
          <a:bodyPr wrap="squar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lang="en-US" sz="2300" dirty="0">
                <a:solidFill>
                  <a:schemeClr val="bg2"/>
                </a:solidFill>
              </a:rPr>
              <a:t>Corrections, feedback, or other questions? </a:t>
            </a:r>
            <a:br>
              <a:rPr lang="en-US" sz="2300" dirty="0">
                <a:solidFill>
                  <a:schemeClr val="bg2"/>
                </a:solidFill>
              </a:rPr>
            </a:br>
            <a:r>
              <a:rPr lang="en-US" sz="2300" dirty="0">
                <a:solidFill>
                  <a:schemeClr val="bg2"/>
                </a:solidFill>
              </a:rPr>
              <a:t>Contact us at </a:t>
            </a:r>
            <a:r>
              <a:rPr lang="en-US" sz="2300" u="sng" dirty="0">
                <a:solidFill>
                  <a:schemeClr val="bg2"/>
                </a:solidFill>
              </a:rPr>
              <a:t>https://support.aws.amazon.com/#/contacts/aws-training</a:t>
            </a:r>
            <a:r>
              <a:rPr lang="en-US" sz="2300" dirty="0">
                <a:solidFill>
                  <a:schemeClr val="bg2"/>
                </a:solidFill>
              </a:rPr>
              <a:t>. </a:t>
            </a:r>
            <a:br>
              <a:rPr lang="en-US" sz="2300" dirty="0">
                <a:solidFill>
                  <a:schemeClr val="bg2"/>
                </a:solidFill>
              </a:rPr>
            </a:br>
            <a:r>
              <a:rPr lang="en-US" sz="2300" dirty="0">
                <a:solidFill>
                  <a:schemeClr val="bg2"/>
                </a:solidFill>
              </a:rPr>
              <a:t>All trademarks are the property of their owners.</a:t>
            </a:r>
          </a:p>
        </p:txBody>
      </p:sp>
    </p:spTree>
    <p:custDataLst>
      <p:tags r:id="rId1"/>
    </p:custDataLst>
    <p:extLst>
      <p:ext uri="{BB962C8B-B14F-4D97-AF65-F5344CB8AC3E}">
        <p14:creationId xmlns:p14="http://schemas.microsoft.com/office/powerpoint/2010/main" val="57187201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3.sv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6">
            <a:lum/>
          </a:blip>
          <a:srcRect/>
          <a:stretch>
            <a:fillRect/>
          </a:stretch>
        </a:blipFill>
        <a:effectLst/>
      </p:bgPr>
    </p:bg>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740ACF5A-6DEA-4283-95F3-28BFCB00D1FE}"/>
              </a:ext>
            </a:extLst>
          </p:cNvPr>
          <p:cNvSpPr>
            <a:spLocks noGrp="1"/>
          </p:cNvSpPr>
          <p:nvPr>
            <p:ph type="sldNum" sz="quarter" idx="4"/>
          </p:nvPr>
        </p:nvSpPr>
        <p:spPr>
          <a:xfrm>
            <a:off x="11469389" y="6565392"/>
            <a:ext cx="484261" cy="289591"/>
          </a:xfrm>
          <a:prstGeom prst="rect">
            <a:avLst/>
          </a:prstGeom>
        </p:spPr>
        <p:txBody>
          <a:bodyPr vert="horz" lIns="91440" tIns="45720" rIns="91440" bIns="45720" rtlCol="0" anchor="ctr"/>
          <a:lstStyle>
            <a:lvl1pPr algn="r">
              <a:defRPr sz="11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stStyle>
          <a:p>
            <a:fld id="{8FA771FB-DEE6-409D-B8EC-9AC05733ABD0}" type="slidenum">
              <a:rPr lang="en-US" smtClean="0"/>
              <a:pPr/>
              <a:t>‹#›</a:t>
            </a:fld>
            <a:endParaRPr lang="en-US" dirty="0"/>
          </a:p>
        </p:txBody>
      </p:sp>
      <p:sp>
        <p:nvSpPr>
          <p:cNvPr id="2" name="Title">
            <a:extLst>
              <a:ext uri="{FF2B5EF4-FFF2-40B4-BE49-F238E27FC236}">
                <a16:creationId xmlns:a16="http://schemas.microsoft.com/office/drawing/2014/main" id="{C6E65ACB-7BFD-4D12-ACB2-501576A6711D}"/>
              </a:ext>
            </a:extLst>
          </p:cNvPr>
          <p:cNvSpPr>
            <a:spLocks noGrp="1"/>
          </p:cNvSpPr>
          <p:nvPr>
            <p:ph type="title"/>
          </p:nvPr>
        </p:nvSpPr>
        <p:spPr>
          <a:xfrm>
            <a:off x="365760" y="299526"/>
            <a:ext cx="11569209" cy="73131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Content">
            <a:extLst>
              <a:ext uri="{FF2B5EF4-FFF2-40B4-BE49-F238E27FC236}">
                <a16:creationId xmlns:a16="http://schemas.microsoft.com/office/drawing/2014/main" id="{BD9FB2C3-6E12-492D-B6C4-46373C49E3FD}"/>
              </a:ext>
            </a:extLst>
          </p:cNvPr>
          <p:cNvSpPr>
            <a:spLocks noGrp="1"/>
          </p:cNvSpPr>
          <p:nvPr>
            <p:ph type="body" idx="1"/>
          </p:nvPr>
        </p:nvSpPr>
        <p:spPr>
          <a:xfrm>
            <a:off x="365760" y="1143000"/>
            <a:ext cx="11569209" cy="52917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8" name="AWS Logo">
            <a:extLst>
              <a:ext uri="{FF2B5EF4-FFF2-40B4-BE49-F238E27FC236}">
                <a16:creationId xmlns:a16="http://schemas.microsoft.com/office/drawing/2014/main" id="{56ED120F-98B5-42C0-B16A-27FB0984653F}"/>
              </a:ext>
              <a:ext uri="{C183D7F6-B498-43B3-948B-1728B52AA6E4}">
                <adec:decorative xmlns:adec="http://schemas.microsoft.com/office/drawing/2017/decorative" val="1"/>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243599" y="6452308"/>
            <a:ext cx="366979" cy="219456"/>
          </a:xfrm>
          <a:prstGeom prst="rect">
            <a:avLst/>
          </a:prstGeom>
        </p:spPr>
      </p:pic>
    </p:spTree>
    <p:custDataLst>
      <p:tags r:id="rId45"/>
    </p:custDataLst>
    <p:extLst>
      <p:ext uri="{BB962C8B-B14F-4D97-AF65-F5344CB8AC3E}">
        <p14:creationId xmlns:p14="http://schemas.microsoft.com/office/powerpoint/2010/main" val="324616406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746"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47" r:id="rId43"/>
  </p:sldLayoutIdLst>
  <p:hf hdr="0" ftr="0" dt="0"/>
  <p:txStyles>
    <p:titleStyle>
      <a:lvl1pPr algn="l" defTabSz="228600" rtl="0" eaLnBrk="1" latinLnBrk="0" hangingPunct="1">
        <a:lnSpc>
          <a:spcPct val="100000"/>
        </a:lnSpc>
        <a:spcBef>
          <a:spcPct val="0"/>
        </a:spcBef>
        <a:buNone/>
        <a:defRPr sz="3200" kern="1200">
          <a:solidFill>
            <a:schemeClr val="tx2"/>
          </a:solidFill>
          <a:latin typeface="Amazon Ember Heavy"/>
        </a:defRPr>
      </a:lvl1pPr>
    </p:titleStyle>
    <p:bodyStyle>
      <a:defPPr>
        <a:defRPr lang="en-US"/>
      </a:defPPr>
      <a:lvl1pPr marL="230188" indent="-230188" algn="l" defTabSz="228600" rtl="0" eaLnBrk="1" latinLnBrk="0" hangingPunct="1">
        <a:lnSpc>
          <a:spcPct val="100000"/>
        </a:lnSpc>
        <a:spcBef>
          <a:spcPts val="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1.xml"/><Relationship Id="rId1" Type="http://schemas.openxmlformats.org/officeDocument/2006/relationships/tags" Target="../tags/tag55.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2.xml"/><Relationship Id="rId1" Type="http://schemas.openxmlformats.org/officeDocument/2006/relationships/tags" Target="../tags/tag56.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2.xml"/><Relationship Id="rId1" Type="http://schemas.openxmlformats.org/officeDocument/2006/relationships/tags" Target="../tags/tag57.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2.xml"/><Relationship Id="rId1" Type="http://schemas.openxmlformats.org/officeDocument/2006/relationships/tags" Target="../tags/tag58.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2.xml"/><Relationship Id="rId1" Type="http://schemas.openxmlformats.org/officeDocument/2006/relationships/tags" Target="../tags/tag59.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60.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6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1.xml"/><Relationship Id="rId1" Type="http://schemas.openxmlformats.org/officeDocument/2006/relationships/tags" Target="../tags/tag6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2.xml"/><Relationship Id="rId1" Type="http://schemas.openxmlformats.org/officeDocument/2006/relationships/tags" Target="../tags/tag6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2.xml"/><Relationship Id="rId1" Type="http://schemas.openxmlformats.org/officeDocument/2006/relationships/tags" Target="../tags/tag6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4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2.xml"/><Relationship Id="rId1" Type="http://schemas.openxmlformats.org/officeDocument/2006/relationships/tags" Target="../tags/tag65.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tags" Target="../tags/tag66.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6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2.xml"/><Relationship Id="rId1" Type="http://schemas.openxmlformats.org/officeDocument/2006/relationships/tags" Target="../tags/tag6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2.xml"/><Relationship Id="rId1" Type="http://schemas.openxmlformats.org/officeDocument/2006/relationships/tags" Target="../tags/tag6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2.xml"/><Relationship Id="rId1" Type="http://schemas.openxmlformats.org/officeDocument/2006/relationships/tags" Target="../tags/tag7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1.xml"/><Relationship Id="rId1" Type="http://schemas.openxmlformats.org/officeDocument/2006/relationships/tags" Target="../tags/tag7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tags" Target="../tags/tag72.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ags" Target="../tags/tag7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31.jpeg"/><Relationship Id="rId2" Type="http://schemas.openxmlformats.org/officeDocument/2006/relationships/slideLayout" Target="../slideLayouts/slideLayout11.xml"/><Relationship Id="rId1" Type="http://schemas.openxmlformats.org/officeDocument/2006/relationships/tags" Target="../tags/tag7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tags" Target="../tags/tag48.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2.xml"/><Relationship Id="rId1" Type="http://schemas.openxmlformats.org/officeDocument/2006/relationships/tags" Target="../tags/tag75.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3.xml"/><Relationship Id="rId1" Type="http://schemas.openxmlformats.org/officeDocument/2006/relationships/tags" Target="../tags/tag7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tags" Target="../tags/tag77.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tags" Target="../tags/tag78.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tags" Target="../tags/tag79.xml"/><Relationship Id="rId5" Type="http://schemas.openxmlformats.org/officeDocument/2006/relationships/image" Target="../media/image13.png"/><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38.png"/><Relationship Id="rId2" Type="http://schemas.openxmlformats.org/officeDocument/2006/relationships/slideLayout" Target="../slideLayouts/slideLayout26.xml"/><Relationship Id="rId1" Type="http://schemas.openxmlformats.org/officeDocument/2006/relationships/tags" Target="../tags/tag80.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2.xml"/><Relationship Id="rId1" Type="http://schemas.openxmlformats.org/officeDocument/2006/relationships/tags" Target="../tags/tag81.xml"/><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2.xml"/><Relationship Id="rId1" Type="http://schemas.openxmlformats.org/officeDocument/2006/relationships/tags" Target="../tags/tag8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2.xml"/><Relationship Id="rId1" Type="http://schemas.openxmlformats.org/officeDocument/2006/relationships/tags" Target="../tags/tag83.xml"/><Relationship Id="rId5" Type="http://schemas.openxmlformats.org/officeDocument/2006/relationships/image" Target="../media/image43.pn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5.xml"/><Relationship Id="rId1" Type="http://schemas.openxmlformats.org/officeDocument/2006/relationships/tags" Target="../tags/tag8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5.xml"/><Relationship Id="rId1" Type="http://schemas.openxmlformats.org/officeDocument/2006/relationships/tags" Target="../tags/tag49.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1.xml"/><Relationship Id="rId1" Type="http://schemas.openxmlformats.org/officeDocument/2006/relationships/tags" Target="../tags/tag85.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xml"/><Relationship Id="rId1" Type="http://schemas.openxmlformats.org/officeDocument/2006/relationships/tags" Target="../tags/tag86.xml"/><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xml"/><Relationship Id="rId1" Type="http://schemas.openxmlformats.org/officeDocument/2006/relationships/tags" Target="../tags/tag87.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xml"/><Relationship Id="rId1" Type="http://schemas.openxmlformats.org/officeDocument/2006/relationships/tags" Target="../tags/tag88.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1.xml"/><Relationship Id="rId1" Type="http://schemas.openxmlformats.org/officeDocument/2006/relationships/tags" Target="../tags/tag89.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5.xml"/><Relationship Id="rId1" Type="http://schemas.openxmlformats.org/officeDocument/2006/relationships/tags" Target="../tags/tag90.xml"/><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3.xml"/><Relationship Id="rId1" Type="http://schemas.openxmlformats.org/officeDocument/2006/relationships/tags" Target="../tags/tag91.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3.xml"/><Relationship Id="rId1" Type="http://schemas.openxmlformats.org/officeDocument/2006/relationships/tags" Target="../tags/tag9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3.xml"/><Relationship Id="rId1" Type="http://schemas.openxmlformats.org/officeDocument/2006/relationships/tags" Target="../tags/tag93.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8.xml"/><Relationship Id="rId1" Type="http://schemas.openxmlformats.org/officeDocument/2006/relationships/tags" Target="../tags/tag94.xml"/><Relationship Id="rId4" Type="http://schemas.openxmlformats.org/officeDocument/2006/relationships/hyperlink" Target="https://support.aws.amazon.com/#/contacts/aws-academy" TargetMode="Externa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3.xml"/><Relationship Id="rId1" Type="http://schemas.openxmlformats.org/officeDocument/2006/relationships/tags" Target="../tags/tag50.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1.xml"/><Relationship Id="rId1" Type="http://schemas.openxmlformats.org/officeDocument/2006/relationships/tags" Target="../tags/tag95.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1.xml"/><Relationship Id="rId1" Type="http://schemas.openxmlformats.org/officeDocument/2006/relationships/tags" Target="../tags/tag96.xml"/><Relationship Id="rId6" Type="http://schemas.openxmlformats.org/officeDocument/2006/relationships/image" Target="../media/image31.jpeg"/><Relationship Id="rId5" Type="http://schemas.openxmlformats.org/officeDocument/2006/relationships/image" Target="../media/image30.png"/><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7" Type="http://schemas.openxmlformats.org/officeDocument/2006/relationships/image" Target="../media/image41.png"/><Relationship Id="rId2" Type="http://schemas.openxmlformats.org/officeDocument/2006/relationships/slideLayout" Target="../slideLayouts/slideLayout32.xml"/><Relationship Id="rId1" Type="http://schemas.openxmlformats.org/officeDocument/2006/relationships/tags" Target="../tags/tag97.xml"/><Relationship Id="rId6" Type="http://schemas.openxmlformats.org/officeDocument/2006/relationships/image" Target="../media/image43.png"/><Relationship Id="rId5" Type="http://schemas.openxmlformats.org/officeDocument/2006/relationships/image" Target="../media/image39.png"/><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51.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7.xml"/><Relationship Id="rId7" Type="http://schemas.openxmlformats.org/officeDocument/2006/relationships/image" Target="../media/image18.png"/><Relationship Id="rId2" Type="http://schemas.openxmlformats.org/officeDocument/2006/relationships/slideLayout" Target="../slideLayouts/slideLayout27.xml"/><Relationship Id="rId1" Type="http://schemas.openxmlformats.org/officeDocument/2006/relationships/tags" Target="../tags/tag5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53.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D68298-83FB-4DB4-B752-E91050F32637}"/>
              </a:ext>
            </a:extLst>
          </p:cNvPr>
          <p:cNvSpPr>
            <a:spLocks noGrp="1"/>
          </p:cNvSpPr>
          <p:nvPr>
            <p:ph type="title"/>
          </p:nvPr>
        </p:nvSpPr>
        <p:spPr/>
        <p:txBody>
          <a:bodyPr/>
          <a:lstStyle/>
          <a:p>
            <a:r>
              <a:rPr lang="en-US" dirty="0"/>
              <a:t>The Elements of Data</a:t>
            </a:r>
          </a:p>
        </p:txBody>
      </p:sp>
      <p:sp>
        <p:nvSpPr>
          <p:cNvPr id="5" name="Text Placeholder 4">
            <a:extLst>
              <a:ext uri="{FF2B5EF4-FFF2-40B4-BE49-F238E27FC236}">
                <a16:creationId xmlns:a16="http://schemas.microsoft.com/office/drawing/2014/main" id="{0147941B-33D0-4B61-A152-6EB64B4ED08C}"/>
              </a:ext>
            </a:extLst>
          </p:cNvPr>
          <p:cNvSpPr>
            <a:spLocks noGrp="1"/>
          </p:cNvSpPr>
          <p:nvPr>
            <p:ph type="subTitle" idx="1"/>
          </p:nvPr>
        </p:nvSpPr>
        <p:spPr/>
        <p:txBody>
          <a:bodyPr/>
          <a:lstStyle/>
          <a:p>
            <a:r>
              <a:rPr lang="en-US" dirty="0"/>
              <a:t>AWS Academy Data Engineering</a:t>
            </a:r>
          </a:p>
        </p:txBody>
      </p:sp>
    </p:spTree>
    <p:custDataLst>
      <p:tags r:id="rId1"/>
    </p:custDataLst>
    <p:extLst>
      <p:ext uri="{BB962C8B-B14F-4D97-AF65-F5344CB8AC3E}">
        <p14:creationId xmlns:p14="http://schemas.microsoft.com/office/powerpoint/2010/main" val="1695471215"/>
      </p:ext>
    </p:extLst>
  </p:cSld>
  <p:clrMapOvr>
    <a:masterClrMapping/>
  </p:clrMapOvr>
  <mc:AlternateContent xmlns:mc="http://schemas.openxmlformats.org/markup-compatibility/2006" xmlns:p14="http://schemas.microsoft.com/office/powerpoint/2010/main">
    <mc:Choice Requires="p14">
      <p:transition spd="slow" p14:dur="2000" advTm="6770"/>
    </mc:Choice>
    <mc:Fallback xmlns="">
      <p:transition spd="slow" advTm="677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9B06D6-6DC0-4A2C-B2D7-3ED7EEB0A75B}"/>
              </a:ext>
            </a:extLst>
          </p:cNvPr>
          <p:cNvSpPr>
            <a:spLocks noGrp="1"/>
          </p:cNvSpPr>
          <p:nvPr>
            <p:ph type="sldNum" sz="quarter" idx="20"/>
          </p:nvPr>
        </p:nvSpPr>
        <p:spPr/>
        <p:txBody>
          <a:bodyPr/>
          <a:lstStyle/>
          <a:p>
            <a:fld id="{8FA771FB-DEE6-409D-B8EC-9AC05733ABD0}" type="slidenum">
              <a:rPr lang="en-US" smtClean="0"/>
              <a:t>10</a:t>
            </a:fld>
            <a:endParaRPr lang="en-US" dirty="0"/>
          </a:p>
        </p:txBody>
      </p:sp>
      <p:sp>
        <p:nvSpPr>
          <p:cNvPr id="11" name="Title 10">
            <a:extLst>
              <a:ext uri="{FF2B5EF4-FFF2-40B4-BE49-F238E27FC236}">
                <a16:creationId xmlns:a16="http://schemas.microsoft.com/office/drawing/2014/main" id="{4E914D44-0AF0-4F62-9C59-27D3BF0432D1}"/>
              </a:ext>
            </a:extLst>
          </p:cNvPr>
          <p:cNvSpPr>
            <a:spLocks noGrp="1"/>
          </p:cNvSpPr>
          <p:nvPr>
            <p:ph type="title"/>
          </p:nvPr>
        </p:nvSpPr>
        <p:spPr/>
        <p:txBody>
          <a:bodyPr>
            <a:normAutofit/>
          </a:bodyPr>
          <a:lstStyle/>
          <a:p>
            <a:r>
              <a:rPr lang="en-US" dirty="0"/>
              <a:t>Scaling your pipeline for volume and velocity of data</a:t>
            </a:r>
          </a:p>
        </p:txBody>
      </p:sp>
      <p:pic>
        <p:nvPicPr>
          <p:cNvPr id="21" name="pipeline" descr="Data pipeline. ">
            <a:extLst>
              <a:ext uri="{FF2B5EF4-FFF2-40B4-BE49-F238E27FC236}">
                <a16:creationId xmlns:a16="http://schemas.microsoft.com/office/drawing/2014/main" id="{41779283-E4FA-4312-AA55-3DDD7F63601A}"/>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9022" y="1335797"/>
            <a:ext cx="7468247" cy="1219306"/>
          </a:xfrm>
          <a:prstGeom prst="rect">
            <a:avLst/>
          </a:prstGeom>
        </p:spPr>
      </p:pic>
      <p:sp>
        <p:nvSpPr>
          <p:cNvPr id="26" name="TextBox 25">
            <a:extLst>
              <a:ext uri="{FF2B5EF4-FFF2-40B4-BE49-F238E27FC236}">
                <a16:creationId xmlns:a16="http://schemas.microsoft.com/office/drawing/2014/main" id="{6D9AAA55-EA7A-4893-A802-CEAB7D4622A6}"/>
              </a:ext>
            </a:extLst>
          </p:cNvPr>
          <p:cNvSpPr txBox="1"/>
          <p:nvPr/>
        </p:nvSpPr>
        <p:spPr>
          <a:xfrm>
            <a:off x="120897" y="1700409"/>
            <a:ext cx="892629" cy="923330"/>
          </a:xfrm>
          <a:prstGeom prst="rect">
            <a:avLst/>
          </a:prstGeom>
          <a:noFill/>
        </p:spPr>
        <p:txBody>
          <a:bodyPr wrap="square" rtlCol="0">
            <a:spAutoFit/>
          </a:bodyPr>
          <a:lstStyle/>
          <a:p>
            <a:r>
              <a:rPr lang="en-US" dirty="0">
                <a:solidFill>
                  <a:schemeClr val="tx2"/>
                </a:solidFill>
              </a:rPr>
              <a:t>How much data</a:t>
            </a:r>
          </a:p>
        </p:txBody>
      </p:sp>
      <p:sp>
        <p:nvSpPr>
          <p:cNvPr id="27" name="TextBox 26">
            <a:extLst>
              <a:ext uri="{FF2B5EF4-FFF2-40B4-BE49-F238E27FC236}">
                <a16:creationId xmlns:a16="http://schemas.microsoft.com/office/drawing/2014/main" id="{3D631829-F726-43D0-8124-2E9E709A1F4E}"/>
              </a:ext>
            </a:extLst>
          </p:cNvPr>
          <p:cNvSpPr txBox="1"/>
          <p:nvPr/>
        </p:nvSpPr>
        <p:spPr>
          <a:xfrm>
            <a:off x="985530" y="2835485"/>
            <a:ext cx="3410199" cy="369332"/>
          </a:xfrm>
          <a:prstGeom prst="rect">
            <a:avLst/>
          </a:prstGeom>
          <a:noFill/>
        </p:spPr>
        <p:txBody>
          <a:bodyPr wrap="square" rtlCol="0">
            <a:spAutoFit/>
          </a:bodyPr>
          <a:lstStyle/>
          <a:p>
            <a:r>
              <a:rPr lang="en-US" dirty="0">
                <a:solidFill>
                  <a:schemeClr val="tx2"/>
                </a:solidFill>
              </a:rPr>
              <a:t>How quickly the data arrives</a:t>
            </a:r>
          </a:p>
        </p:txBody>
      </p:sp>
      <p:sp>
        <p:nvSpPr>
          <p:cNvPr id="12" name="Text Placeholder 11">
            <a:extLst>
              <a:ext uri="{FF2B5EF4-FFF2-40B4-BE49-F238E27FC236}">
                <a16:creationId xmlns:a16="http://schemas.microsoft.com/office/drawing/2014/main" id="{45D9E19A-28C7-4B78-952D-EF992EB5805E}"/>
              </a:ext>
            </a:extLst>
          </p:cNvPr>
          <p:cNvSpPr>
            <a:spLocks noGrp="1"/>
          </p:cNvSpPr>
          <p:nvPr>
            <p:ph type="body" idx="1"/>
          </p:nvPr>
        </p:nvSpPr>
        <p:spPr>
          <a:xfrm>
            <a:off x="926438" y="3475304"/>
            <a:ext cx="10339123" cy="2604862"/>
          </a:xfrm>
        </p:spPr>
        <p:txBody>
          <a:bodyPr/>
          <a:lstStyle/>
          <a:p>
            <a:pPr>
              <a:spcAft>
                <a:spcPts val="1200"/>
              </a:spcAft>
            </a:pPr>
            <a:r>
              <a:rPr lang="en-US" sz="2400" dirty="0"/>
              <a:t>The amount of data plus the pace of data drive design choices.</a:t>
            </a:r>
          </a:p>
          <a:p>
            <a:pPr>
              <a:spcAft>
                <a:spcPts val="1200"/>
              </a:spcAft>
            </a:pPr>
            <a:r>
              <a:rPr lang="en-US" sz="2400" dirty="0"/>
              <a:t>Volume and velocity impact all layers of the pipeline.</a:t>
            </a:r>
          </a:p>
          <a:p>
            <a:pPr>
              <a:spcAft>
                <a:spcPts val="1200"/>
              </a:spcAft>
            </a:pPr>
            <a:r>
              <a:rPr lang="en-US" sz="2400" dirty="0"/>
              <a:t>Evaluate each pipeline layer for its own requirements.</a:t>
            </a:r>
          </a:p>
          <a:p>
            <a:pPr>
              <a:spcAft>
                <a:spcPts val="1200"/>
              </a:spcAft>
            </a:pPr>
            <a:r>
              <a:rPr lang="en-US" sz="2400" dirty="0"/>
              <a:t>Balance costs for throughput and storage against the required time to answer and the accuracy of the answer.</a:t>
            </a:r>
          </a:p>
        </p:txBody>
      </p:sp>
      <p:cxnSp>
        <p:nvCxnSpPr>
          <p:cNvPr id="22" name="Straight Arrow Connector 21">
            <a:extLst>
              <a:ext uri="{FF2B5EF4-FFF2-40B4-BE49-F238E27FC236}">
                <a16:creationId xmlns:a16="http://schemas.microsoft.com/office/drawing/2014/main" id="{E0AA1FB0-A00E-47DF-9AF6-EF35279C0022}"/>
              </a:ext>
              <a:ext uri="{C183D7F6-B498-43B3-948B-1728B52AA6E4}">
                <adec:decorative xmlns:adec="http://schemas.microsoft.com/office/drawing/2017/decorative" val="1"/>
              </a:ext>
            </a:extLst>
          </p:cNvPr>
          <p:cNvCxnSpPr/>
          <p:nvPr/>
        </p:nvCxnSpPr>
        <p:spPr>
          <a:xfrm flipV="1">
            <a:off x="1024412" y="1550671"/>
            <a:ext cx="0" cy="1023257"/>
          </a:xfrm>
          <a:prstGeom prst="straightConnector1">
            <a:avLst/>
          </a:prstGeom>
          <a:ln w="44450">
            <a:solidFill>
              <a:schemeClr val="hlink"/>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05D7D60-C2FE-483B-8EC8-A91B09BA1737}"/>
              </a:ext>
              <a:ext uri="{C183D7F6-B498-43B3-948B-1728B52AA6E4}">
                <adec:decorative xmlns:adec="http://schemas.microsoft.com/office/drawing/2017/decorative" val="1"/>
              </a:ext>
            </a:extLst>
          </p:cNvPr>
          <p:cNvCxnSpPr>
            <a:cxnSpLocks/>
          </p:cNvCxnSpPr>
          <p:nvPr/>
        </p:nvCxnSpPr>
        <p:spPr>
          <a:xfrm flipV="1">
            <a:off x="1078838" y="2726329"/>
            <a:ext cx="2763819" cy="1"/>
          </a:xfrm>
          <a:prstGeom prst="straightConnector1">
            <a:avLst/>
          </a:prstGeom>
          <a:ln w="44450">
            <a:solidFill>
              <a:schemeClr val="hlink"/>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6743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7EB76F-C638-4617-B94C-BF28E5046C76}"/>
              </a:ext>
            </a:extLst>
          </p:cNvPr>
          <p:cNvSpPr>
            <a:spLocks noGrp="1"/>
          </p:cNvSpPr>
          <p:nvPr>
            <p:ph type="sldNum" sz="quarter" idx="20"/>
          </p:nvPr>
        </p:nvSpPr>
        <p:spPr/>
        <p:txBody>
          <a:bodyPr/>
          <a:lstStyle/>
          <a:p>
            <a:fld id="{8FA771FB-DEE6-409D-B8EC-9AC05733ABD0}" type="slidenum">
              <a:rPr lang="en-US" smtClean="0"/>
              <a:t>11</a:t>
            </a:fld>
            <a:endParaRPr lang="en-US" dirty="0"/>
          </a:p>
        </p:txBody>
      </p:sp>
      <p:sp>
        <p:nvSpPr>
          <p:cNvPr id="19" name="Title 18">
            <a:extLst>
              <a:ext uri="{FF2B5EF4-FFF2-40B4-BE49-F238E27FC236}">
                <a16:creationId xmlns:a16="http://schemas.microsoft.com/office/drawing/2014/main" id="{63B5EEE0-C4D2-4F63-84C4-1F06A053BB85}"/>
              </a:ext>
            </a:extLst>
          </p:cNvPr>
          <p:cNvSpPr>
            <a:spLocks noGrp="1"/>
          </p:cNvSpPr>
          <p:nvPr>
            <p:ph type="title"/>
          </p:nvPr>
        </p:nvSpPr>
        <p:spPr/>
        <p:txBody>
          <a:bodyPr>
            <a:normAutofit/>
          </a:bodyPr>
          <a:lstStyle/>
          <a:p>
            <a:r>
              <a:rPr lang="en-US" dirty="0"/>
              <a:t>Ingestion decisions related to volume and velocity</a:t>
            </a:r>
          </a:p>
        </p:txBody>
      </p:sp>
      <p:pic>
        <p:nvPicPr>
          <p:cNvPr id="14" name="pipeline" descr="Data pipeline ingestion layer.  ">
            <a:extLst>
              <a:ext uri="{FF2B5EF4-FFF2-40B4-BE49-F238E27FC236}">
                <a16:creationId xmlns:a16="http://schemas.microsoft.com/office/drawing/2014/main" id="{0F5D9718-16EA-4931-A08F-B8FB4D1D37E6}"/>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9022" y="1335797"/>
            <a:ext cx="7468247" cy="1219306"/>
          </a:xfrm>
          <a:prstGeom prst="rect">
            <a:avLst/>
          </a:prstGeom>
        </p:spPr>
      </p:pic>
      <p:sp>
        <p:nvSpPr>
          <p:cNvPr id="5" name="Callout: Line 4">
            <a:extLst>
              <a:ext uri="{FF2B5EF4-FFF2-40B4-BE49-F238E27FC236}">
                <a16:creationId xmlns:a16="http://schemas.microsoft.com/office/drawing/2014/main" id="{1AB90CC7-4691-4913-BCB0-63C84DB28478}"/>
              </a:ext>
            </a:extLst>
          </p:cNvPr>
          <p:cNvSpPr/>
          <p:nvPr/>
        </p:nvSpPr>
        <p:spPr>
          <a:xfrm>
            <a:off x="677117" y="3322370"/>
            <a:ext cx="3079531" cy="2217039"/>
          </a:xfrm>
          <a:prstGeom prst="borderCallout1">
            <a:avLst>
              <a:gd name="adj1" fmla="val -1156"/>
              <a:gd name="adj2" fmla="val 50030"/>
              <a:gd name="adj3" fmla="val -44902"/>
              <a:gd name="adj4" fmla="val 50063"/>
            </a:avLst>
          </a:prstGeom>
          <a:solidFill>
            <a:schemeClr val="bg2"/>
          </a:solidFill>
          <a:ln w="44450">
            <a:solidFill>
              <a:srgbClr val="262262"/>
            </a:solidFill>
          </a:ln>
          <a:effectLst>
            <a:outerShdw blurRad="63500" dist="53881" dir="2700016" rotWithShape="0">
              <a:srgbClr val="232F3E">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Which ingestion method suits both the amount of data to be ingested and the frequency with which new data must be ingested and processed?</a:t>
            </a:r>
          </a:p>
        </p:txBody>
      </p:sp>
      <p:sp>
        <p:nvSpPr>
          <p:cNvPr id="6" name="TextBox 5">
            <a:extLst>
              <a:ext uri="{FF2B5EF4-FFF2-40B4-BE49-F238E27FC236}">
                <a16:creationId xmlns:a16="http://schemas.microsoft.com/office/drawing/2014/main" id="{EE7D4BF2-BDA2-4C4A-880E-E9910A26C398}"/>
              </a:ext>
            </a:extLst>
          </p:cNvPr>
          <p:cNvSpPr txBox="1"/>
          <p:nvPr/>
        </p:nvSpPr>
        <p:spPr>
          <a:xfrm>
            <a:off x="4005508" y="3310697"/>
            <a:ext cx="8186492" cy="2308324"/>
          </a:xfrm>
          <a:prstGeom prst="rect">
            <a:avLst/>
          </a:prstGeom>
          <a:noFill/>
        </p:spPr>
        <p:txBody>
          <a:bodyPr wrap="square" rtlCol="0">
            <a:spAutoFit/>
          </a:bodyPr>
          <a:lstStyle/>
          <a:p>
            <a:r>
              <a:rPr lang="en-US" dirty="0">
                <a:solidFill>
                  <a:schemeClr val="tx2"/>
                </a:solidFill>
              </a:rPr>
              <a:t>Examples: </a:t>
            </a:r>
          </a:p>
          <a:p>
            <a:r>
              <a:rPr lang="en-US" b="1" dirty="0">
                <a:solidFill>
                  <a:schemeClr val="tx2"/>
                </a:solidFill>
              </a:rPr>
              <a:t>Streaming ingestion:</a:t>
            </a:r>
            <a:r>
              <a:rPr lang="en-US" dirty="0">
                <a:solidFill>
                  <a:schemeClr val="tx2"/>
                </a:solidFill>
              </a:rPr>
              <a:t> Clickstream data from a retailer's website sends a large volume of small bits of data at a continuous pace. Analysis must be performed immediately.</a:t>
            </a:r>
            <a:br>
              <a:rPr lang="en-US" dirty="0">
                <a:solidFill>
                  <a:schemeClr val="tx2"/>
                </a:solidFill>
              </a:rPr>
            </a:br>
            <a:endParaRPr lang="en-US" dirty="0">
              <a:solidFill>
                <a:schemeClr val="tx2"/>
              </a:solidFill>
            </a:endParaRPr>
          </a:p>
          <a:p>
            <a:r>
              <a:rPr lang="en-US" b="1" dirty="0">
                <a:solidFill>
                  <a:schemeClr val="tx2"/>
                </a:solidFill>
              </a:rPr>
              <a:t>Batch ingestion: </a:t>
            </a:r>
            <a:r>
              <a:rPr lang="en-US" dirty="0">
                <a:solidFill>
                  <a:schemeClr val="tx2"/>
                </a:solidFill>
              </a:rPr>
              <a:t>Sales transaction data from retailers across the world is sent to a central location periodically. Data is analyzed overnight with reports sent to branches in the morning.</a:t>
            </a:r>
          </a:p>
        </p:txBody>
      </p:sp>
    </p:spTree>
    <p:custDataLst>
      <p:tags r:id="rId1"/>
    </p:custDataLst>
    <p:extLst>
      <p:ext uri="{BB962C8B-B14F-4D97-AF65-F5344CB8AC3E}">
        <p14:creationId xmlns:p14="http://schemas.microsoft.com/office/powerpoint/2010/main" val="862466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7EB76F-C638-4617-B94C-BF28E5046C76}"/>
              </a:ext>
            </a:extLst>
          </p:cNvPr>
          <p:cNvSpPr>
            <a:spLocks noGrp="1"/>
          </p:cNvSpPr>
          <p:nvPr>
            <p:ph type="sldNum" sz="quarter" idx="20"/>
          </p:nvPr>
        </p:nvSpPr>
        <p:spPr/>
        <p:txBody>
          <a:bodyPr/>
          <a:lstStyle/>
          <a:p>
            <a:fld id="{8FA771FB-DEE6-409D-B8EC-9AC05733ABD0}" type="slidenum">
              <a:rPr lang="en-US" smtClean="0"/>
              <a:t>12</a:t>
            </a:fld>
            <a:endParaRPr lang="en-US" dirty="0"/>
          </a:p>
        </p:txBody>
      </p:sp>
      <p:sp>
        <p:nvSpPr>
          <p:cNvPr id="19" name="Title 18">
            <a:extLst>
              <a:ext uri="{FF2B5EF4-FFF2-40B4-BE49-F238E27FC236}">
                <a16:creationId xmlns:a16="http://schemas.microsoft.com/office/drawing/2014/main" id="{63B5EEE0-C4D2-4F63-84C4-1F06A053BB85}"/>
              </a:ext>
            </a:extLst>
          </p:cNvPr>
          <p:cNvSpPr>
            <a:spLocks noGrp="1"/>
          </p:cNvSpPr>
          <p:nvPr>
            <p:ph type="title"/>
          </p:nvPr>
        </p:nvSpPr>
        <p:spPr/>
        <p:txBody>
          <a:bodyPr>
            <a:normAutofit/>
          </a:bodyPr>
          <a:lstStyle/>
          <a:p>
            <a:r>
              <a:rPr lang="en-US" dirty="0"/>
              <a:t>Storage decisions related to volume and velocity</a:t>
            </a:r>
          </a:p>
        </p:txBody>
      </p:sp>
      <p:pic>
        <p:nvPicPr>
          <p:cNvPr id="14" name="Picture 13" descr="Data pipeline storage layer. ">
            <a:extLst>
              <a:ext uri="{FF2B5EF4-FFF2-40B4-BE49-F238E27FC236}">
                <a16:creationId xmlns:a16="http://schemas.microsoft.com/office/drawing/2014/main" id="{C0B7BE4C-6B48-4FE6-BC89-B660126BA5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8926" y="1346004"/>
            <a:ext cx="7474344" cy="1024217"/>
          </a:xfrm>
          <a:prstGeom prst="rect">
            <a:avLst/>
          </a:prstGeom>
        </p:spPr>
      </p:pic>
      <p:sp>
        <p:nvSpPr>
          <p:cNvPr id="5" name="Callout: Line 4">
            <a:extLst>
              <a:ext uri="{FF2B5EF4-FFF2-40B4-BE49-F238E27FC236}">
                <a16:creationId xmlns:a16="http://schemas.microsoft.com/office/drawing/2014/main" id="{1AB90CC7-4691-4913-BCB0-63C84DB28478}"/>
              </a:ext>
            </a:extLst>
          </p:cNvPr>
          <p:cNvSpPr/>
          <p:nvPr/>
        </p:nvSpPr>
        <p:spPr>
          <a:xfrm>
            <a:off x="3089013" y="3322370"/>
            <a:ext cx="3079531" cy="2217039"/>
          </a:xfrm>
          <a:prstGeom prst="borderCallout1">
            <a:avLst>
              <a:gd name="adj1" fmla="val -1156"/>
              <a:gd name="adj2" fmla="val 50030"/>
              <a:gd name="adj3" fmla="val -59027"/>
              <a:gd name="adj4" fmla="val 50063"/>
            </a:avLst>
          </a:prstGeom>
          <a:solidFill>
            <a:schemeClr val="bg2"/>
          </a:solidFill>
          <a:ln w="44450">
            <a:solidFill>
              <a:srgbClr val="005276"/>
            </a:solidFill>
          </a:ln>
          <a:effectLst>
            <a:outerShdw blurRad="63500" dist="53881" dir="2700016" rotWithShape="0">
              <a:srgbClr val="232F3E">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Which storage types can scale to the volume of data to be ingested and make it accessible to processing and analysis as quickly as required?</a:t>
            </a:r>
          </a:p>
        </p:txBody>
      </p:sp>
      <p:sp>
        <p:nvSpPr>
          <p:cNvPr id="6" name="TextBox 5">
            <a:extLst>
              <a:ext uri="{FF2B5EF4-FFF2-40B4-BE49-F238E27FC236}">
                <a16:creationId xmlns:a16="http://schemas.microsoft.com/office/drawing/2014/main" id="{EE7D4BF2-BDA2-4C4A-880E-E9910A26C398}"/>
              </a:ext>
            </a:extLst>
          </p:cNvPr>
          <p:cNvSpPr txBox="1"/>
          <p:nvPr/>
        </p:nvSpPr>
        <p:spPr>
          <a:xfrm>
            <a:off x="6327912" y="3236231"/>
            <a:ext cx="4704522" cy="2585323"/>
          </a:xfrm>
          <a:prstGeom prst="rect">
            <a:avLst/>
          </a:prstGeom>
          <a:noFill/>
        </p:spPr>
        <p:txBody>
          <a:bodyPr wrap="square" rtlCol="0">
            <a:spAutoFit/>
          </a:bodyPr>
          <a:lstStyle/>
          <a:p>
            <a:r>
              <a:rPr lang="en-US"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Examples: </a:t>
            </a:r>
          </a:p>
          <a:p>
            <a:r>
              <a:rPr lang="en-US" b="1"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Long term, reporting access: </a:t>
            </a:r>
            <a:r>
              <a:rPr lang="en-US"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Five years of sales data is stored for trending analysis, which is performed monthly.</a:t>
            </a:r>
          </a:p>
          <a:p>
            <a:endParaRPr lang="en-US" dirty="0">
              <a:solidFill>
                <a:schemeClr val="tx2"/>
              </a:solidFill>
              <a:latin typeface="Amazon Ember" panose="020B0603020204020204" pitchFamily="34" charset="0"/>
              <a:ea typeface="Amazon Ember" panose="020B0603020204020204" pitchFamily="34" charset="0"/>
              <a:cs typeface="Amazon Ember" panose="020B0603020204020204" pitchFamily="34" charset="0"/>
            </a:endParaRPr>
          </a:p>
          <a:p>
            <a:r>
              <a:rPr lang="en-US" b="1"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Short term, very fast access: </a:t>
            </a:r>
            <a:r>
              <a:rPr lang="en-US"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Incoming ecommerce sales transaction data is used to suggest additional purchases within the current session.</a:t>
            </a:r>
          </a:p>
        </p:txBody>
      </p:sp>
    </p:spTree>
    <p:custDataLst>
      <p:tags r:id="rId1"/>
    </p:custDataLst>
    <p:extLst>
      <p:ext uri="{BB962C8B-B14F-4D97-AF65-F5344CB8AC3E}">
        <p14:creationId xmlns:p14="http://schemas.microsoft.com/office/powerpoint/2010/main" val="1823004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7EB76F-C638-4617-B94C-BF28E5046C76}"/>
              </a:ext>
            </a:extLst>
          </p:cNvPr>
          <p:cNvSpPr>
            <a:spLocks noGrp="1"/>
          </p:cNvSpPr>
          <p:nvPr>
            <p:ph type="sldNum" sz="quarter" idx="20"/>
          </p:nvPr>
        </p:nvSpPr>
        <p:spPr/>
        <p:txBody>
          <a:bodyPr/>
          <a:lstStyle/>
          <a:p>
            <a:fld id="{8FA771FB-DEE6-409D-B8EC-9AC05733ABD0}" type="slidenum">
              <a:rPr lang="en-US" smtClean="0"/>
              <a:t>13</a:t>
            </a:fld>
            <a:endParaRPr lang="en-US" dirty="0"/>
          </a:p>
        </p:txBody>
      </p:sp>
      <p:sp>
        <p:nvSpPr>
          <p:cNvPr id="19" name="Title 18">
            <a:extLst>
              <a:ext uri="{FF2B5EF4-FFF2-40B4-BE49-F238E27FC236}">
                <a16:creationId xmlns:a16="http://schemas.microsoft.com/office/drawing/2014/main" id="{63B5EEE0-C4D2-4F63-84C4-1F06A053BB85}"/>
              </a:ext>
            </a:extLst>
          </p:cNvPr>
          <p:cNvSpPr>
            <a:spLocks noGrp="1"/>
          </p:cNvSpPr>
          <p:nvPr>
            <p:ph type="title"/>
          </p:nvPr>
        </p:nvSpPr>
        <p:spPr/>
        <p:txBody>
          <a:bodyPr>
            <a:normAutofit/>
          </a:bodyPr>
          <a:lstStyle/>
          <a:p>
            <a:r>
              <a:rPr lang="en-US" dirty="0"/>
              <a:t>Processing decisions related to volume and velocity</a:t>
            </a:r>
          </a:p>
        </p:txBody>
      </p:sp>
      <p:pic>
        <p:nvPicPr>
          <p:cNvPr id="15" name="pipeline" descr="Data pipeline processing layer. ">
            <a:extLst>
              <a:ext uri="{FF2B5EF4-FFF2-40B4-BE49-F238E27FC236}">
                <a16:creationId xmlns:a16="http://schemas.microsoft.com/office/drawing/2014/main" id="{07FCAE8C-B324-4772-9FC9-611626870ED4}"/>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9022" y="1335797"/>
            <a:ext cx="7468247" cy="1219306"/>
          </a:xfrm>
          <a:prstGeom prst="rect">
            <a:avLst/>
          </a:prstGeom>
        </p:spPr>
      </p:pic>
      <p:sp>
        <p:nvSpPr>
          <p:cNvPr id="5" name="Callout: Line 4">
            <a:extLst>
              <a:ext uri="{FF2B5EF4-FFF2-40B4-BE49-F238E27FC236}">
                <a16:creationId xmlns:a16="http://schemas.microsoft.com/office/drawing/2014/main" id="{1AB90CC7-4691-4913-BCB0-63C84DB28478}"/>
              </a:ext>
            </a:extLst>
          </p:cNvPr>
          <p:cNvSpPr/>
          <p:nvPr/>
        </p:nvSpPr>
        <p:spPr>
          <a:xfrm>
            <a:off x="3134757" y="3648047"/>
            <a:ext cx="3079531" cy="2217039"/>
          </a:xfrm>
          <a:prstGeom prst="borderCallout1">
            <a:avLst>
              <a:gd name="adj1" fmla="val -1156"/>
              <a:gd name="adj2" fmla="val 50030"/>
              <a:gd name="adj3" fmla="val -44902"/>
              <a:gd name="adj4" fmla="val 50063"/>
            </a:avLst>
          </a:prstGeom>
          <a:solidFill>
            <a:schemeClr val="bg2"/>
          </a:solidFill>
          <a:ln w="44450">
            <a:solidFill>
              <a:srgbClr val="9E1F63"/>
            </a:solidFill>
          </a:ln>
          <a:effectLst>
            <a:outerShdw blurRad="63500" dist="53881" dir="2700016" rotWithShape="0">
              <a:srgbClr val="232F3E">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How much data must be processed in a single iteration? Does it require a distributed solution?</a:t>
            </a:r>
          </a:p>
          <a:p>
            <a:pPr algn="ctr"/>
            <a:r>
              <a:rPr lang="en-US" dirty="0">
                <a:solidFill>
                  <a:schemeClr val="tx2"/>
                </a:solidFill>
              </a:rPr>
              <a:t>How quickly and how often does processing need to occur?</a:t>
            </a:r>
          </a:p>
        </p:txBody>
      </p:sp>
      <p:sp>
        <p:nvSpPr>
          <p:cNvPr id="6" name="TextBox 5">
            <a:extLst>
              <a:ext uri="{FF2B5EF4-FFF2-40B4-BE49-F238E27FC236}">
                <a16:creationId xmlns:a16="http://schemas.microsoft.com/office/drawing/2014/main" id="{EE7D4BF2-BDA2-4C4A-880E-E9910A26C398}"/>
              </a:ext>
            </a:extLst>
          </p:cNvPr>
          <p:cNvSpPr txBox="1"/>
          <p:nvPr/>
        </p:nvSpPr>
        <p:spPr>
          <a:xfrm>
            <a:off x="6545752" y="3509948"/>
            <a:ext cx="4593148" cy="2308324"/>
          </a:xfrm>
          <a:prstGeom prst="rect">
            <a:avLst/>
          </a:prstGeom>
          <a:noFill/>
        </p:spPr>
        <p:txBody>
          <a:bodyPr wrap="square" rtlCol="0">
            <a:spAutoFit/>
          </a:bodyPr>
          <a:lstStyle/>
          <a:p>
            <a:r>
              <a:rPr lang="en-US"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Examples: </a:t>
            </a:r>
          </a:p>
          <a:p>
            <a:r>
              <a:rPr lang="en-US" b="1"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Big data processing: </a:t>
            </a:r>
            <a:r>
              <a:rPr lang="en-US"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Analytics is performed on credit card data for all US-based transactions in the past week.</a:t>
            </a:r>
          </a:p>
          <a:p>
            <a:endParaRPr lang="en-US" dirty="0">
              <a:solidFill>
                <a:schemeClr val="tx2"/>
              </a:solidFill>
              <a:latin typeface="Amazon Ember" panose="020B0603020204020204" pitchFamily="34" charset="0"/>
              <a:ea typeface="Amazon Ember" panose="020B0603020204020204" pitchFamily="34" charset="0"/>
              <a:cs typeface="Amazon Ember" panose="020B0603020204020204" pitchFamily="34" charset="0"/>
            </a:endParaRPr>
          </a:p>
          <a:p>
            <a:r>
              <a:rPr lang="en-US" b="1"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Streaming analytics:</a:t>
            </a:r>
            <a:r>
              <a:rPr lang="en-US"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 Real-time alerts are produced on log data to identify potential fraud as soon as it occurs.</a:t>
            </a:r>
          </a:p>
        </p:txBody>
      </p:sp>
    </p:spTree>
    <p:custDataLst>
      <p:tags r:id="rId1"/>
    </p:custDataLst>
    <p:extLst>
      <p:ext uri="{BB962C8B-B14F-4D97-AF65-F5344CB8AC3E}">
        <p14:creationId xmlns:p14="http://schemas.microsoft.com/office/powerpoint/2010/main" val="1742853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7EB76F-C638-4617-B94C-BF28E5046C76}"/>
              </a:ext>
            </a:extLst>
          </p:cNvPr>
          <p:cNvSpPr>
            <a:spLocks noGrp="1"/>
          </p:cNvSpPr>
          <p:nvPr>
            <p:ph type="sldNum" sz="quarter" idx="20"/>
          </p:nvPr>
        </p:nvSpPr>
        <p:spPr/>
        <p:txBody>
          <a:bodyPr/>
          <a:lstStyle/>
          <a:p>
            <a:fld id="{8FA771FB-DEE6-409D-B8EC-9AC05733ABD0}" type="slidenum">
              <a:rPr lang="en-US" smtClean="0"/>
              <a:t>14</a:t>
            </a:fld>
            <a:endParaRPr lang="en-US" dirty="0"/>
          </a:p>
        </p:txBody>
      </p:sp>
      <p:sp>
        <p:nvSpPr>
          <p:cNvPr id="19" name="Title 18">
            <a:extLst>
              <a:ext uri="{FF2B5EF4-FFF2-40B4-BE49-F238E27FC236}">
                <a16:creationId xmlns:a16="http://schemas.microsoft.com/office/drawing/2014/main" id="{63B5EEE0-C4D2-4F63-84C4-1F06A053BB85}"/>
              </a:ext>
            </a:extLst>
          </p:cNvPr>
          <p:cNvSpPr>
            <a:spLocks noGrp="1"/>
          </p:cNvSpPr>
          <p:nvPr>
            <p:ph type="title"/>
          </p:nvPr>
        </p:nvSpPr>
        <p:spPr/>
        <p:txBody>
          <a:bodyPr>
            <a:normAutofit fontScale="90000"/>
          </a:bodyPr>
          <a:lstStyle/>
          <a:p>
            <a:r>
              <a:rPr lang="en-US" dirty="0"/>
              <a:t>Analysis/visualization decisions related to volume and velocity</a:t>
            </a:r>
          </a:p>
        </p:txBody>
      </p:sp>
      <p:pic>
        <p:nvPicPr>
          <p:cNvPr id="14" name="pipeline" descr="Data pipeline analysis and visualization layer. ">
            <a:extLst>
              <a:ext uri="{FF2B5EF4-FFF2-40B4-BE49-F238E27FC236}">
                <a16:creationId xmlns:a16="http://schemas.microsoft.com/office/drawing/2014/main" id="{EF6440FB-AAE2-4CD5-848F-CD2DA29071C4}"/>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9022" y="1335797"/>
            <a:ext cx="7468247" cy="1219306"/>
          </a:xfrm>
          <a:prstGeom prst="rect">
            <a:avLst/>
          </a:prstGeom>
        </p:spPr>
      </p:pic>
      <p:sp>
        <p:nvSpPr>
          <p:cNvPr id="5" name="Callout: Line 4">
            <a:extLst>
              <a:ext uri="{FF2B5EF4-FFF2-40B4-BE49-F238E27FC236}">
                <a16:creationId xmlns:a16="http://schemas.microsoft.com/office/drawing/2014/main" id="{1AB90CC7-4691-4913-BCB0-63C84DB28478}"/>
              </a:ext>
            </a:extLst>
          </p:cNvPr>
          <p:cNvSpPr/>
          <p:nvPr/>
        </p:nvSpPr>
        <p:spPr>
          <a:xfrm>
            <a:off x="5972945" y="3322370"/>
            <a:ext cx="3170507" cy="2217039"/>
          </a:xfrm>
          <a:prstGeom prst="borderCallout1">
            <a:avLst>
              <a:gd name="adj1" fmla="val -1156"/>
              <a:gd name="adj2" fmla="val 50030"/>
              <a:gd name="adj3" fmla="val -44902"/>
              <a:gd name="adj4" fmla="val 50063"/>
            </a:avLst>
          </a:prstGeom>
          <a:solidFill>
            <a:schemeClr val="bg2"/>
          </a:solidFill>
          <a:ln w="44450">
            <a:solidFill>
              <a:srgbClr val="18AB4B"/>
            </a:solidFill>
          </a:ln>
          <a:effectLst>
            <a:outerShdw blurRad="63500" dist="53881" dir="2700016" rotWithShape="0">
              <a:srgbClr val="232F3E">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How much data must be used in a single visualization? Do users need to drill down into details? </a:t>
            </a:r>
          </a:p>
          <a:p>
            <a:pPr algn="ctr"/>
            <a:r>
              <a:rPr lang="en-US" dirty="0">
                <a:solidFill>
                  <a:schemeClr val="tx2"/>
                </a:solidFill>
              </a:rPr>
              <a:t>How quickly do consumers need to see and act on the data?</a:t>
            </a:r>
          </a:p>
        </p:txBody>
      </p:sp>
      <p:sp>
        <p:nvSpPr>
          <p:cNvPr id="6" name="TextBox 5">
            <a:extLst>
              <a:ext uri="{FF2B5EF4-FFF2-40B4-BE49-F238E27FC236}">
                <a16:creationId xmlns:a16="http://schemas.microsoft.com/office/drawing/2014/main" id="{EE7D4BF2-BDA2-4C4A-880E-E9910A26C398}"/>
              </a:ext>
            </a:extLst>
          </p:cNvPr>
          <p:cNvSpPr txBox="1"/>
          <p:nvPr/>
        </p:nvSpPr>
        <p:spPr>
          <a:xfrm>
            <a:off x="1268423" y="3322370"/>
            <a:ext cx="4704522" cy="2308324"/>
          </a:xfrm>
          <a:prstGeom prst="rect">
            <a:avLst/>
          </a:prstGeom>
          <a:noFill/>
        </p:spPr>
        <p:txBody>
          <a:bodyPr wrap="square" rtlCol="0">
            <a:spAutoFit/>
          </a:bodyPr>
          <a:lstStyle/>
          <a:p>
            <a:r>
              <a:rPr lang="en-US"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Examples:</a:t>
            </a:r>
          </a:p>
          <a:p>
            <a:r>
              <a:rPr lang="en-US" b="1"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Historical analysis:</a:t>
            </a:r>
            <a:r>
              <a:rPr lang="en-US"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 A year's worth of sales data is visualized, and users can drill down by region and salesperson.</a:t>
            </a:r>
          </a:p>
          <a:p>
            <a:endParaRPr lang="en-US" dirty="0">
              <a:solidFill>
                <a:schemeClr val="tx2"/>
              </a:solidFill>
              <a:latin typeface="Amazon Ember" panose="020B0603020204020204" pitchFamily="34" charset="0"/>
              <a:ea typeface="Amazon Ember" panose="020B0603020204020204" pitchFamily="34" charset="0"/>
              <a:cs typeface="Amazon Ember" panose="020B0603020204020204" pitchFamily="34" charset="0"/>
            </a:endParaRPr>
          </a:p>
          <a:p>
            <a:r>
              <a:rPr lang="en-US" b="1"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Streaming Internet of Things (IoT) data: </a:t>
            </a:r>
            <a:r>
              <a:rPr lang="en-US"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The real-time error rates of sensors in a plant are visualized.</a:t>
            </a:r>
          </a:p>
        </p:txBody>
      </p:sp>
    </p:spTree>
    <p:custDataLst>
      <p:tags r:id="rId1"/>
    </p:custDataLst>
    <p:extLst>
      <p:ext uri="{BB962C8B-B14F-4D97-AF65-F5344CB8AC3E}">
        <p14:creationId xmlns:p14="http://schemas.microsoft.com/office/powerpoint/2010/main" val="3970567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D1E767F3-2387-4D45-8440-62E78B886E95}"/>
              </a:ext>
            </a:extLst>
          </p:cNvPr>
          <p:cNvSpPr>
            <a:spLocks noGrp="1"/>
          </p:cNvSpPr>
          <p:nvPr>
            <p:ph type="sldNum" sz="quarter" idx="20"/>
          </p:nvPr>
        </p:nvSpPr>
        <p:spPr/>
        <p:txBody>
          <a:bodyPr/>
          <a:lstStyle/>
          <a:p>
            <a:fld id="{363DB862-5E2B-42BB-8337-D46E9881345F}" type="slidenum">
              <a:rPr lang="en-US" smtClean="0"/>
              <a:t>15</a:t>
            </a:fld>
            <a:endParaRPr lang="en-US" dirty="0"/>
          </a:p>
        </p:txBody>
      </p:sp>
      <p:sp>
        <p:nvSpPr>
          <p:cNvPr id="9" name="Title 8">
            <a:extLst>
              <a:ext uri="{FF2B5EF4-FFF2-40B4-BE49-F238E27FC236}">
                <a16:creationId xmlns:a16="http://schemas.microsoft.com/office/drawing/2014/main" id="{C4B450B2-E8A9-4F64-9A30-E7CA8A399F31}"/>
              </a:ext>
            </a:extLst>
          </p:cNvPr>
          <p:cNvSpPr>
            <a:spLocks noGrp="1"/>
          </p:cNvSpPr>
          <p:nvPr>
            <p:ph type="ctrTitle"/>
          </p:nvPr>
        </p:nvSpPr>
        <p:spPr/>
        <p:txBody>
          <a:bodyPr/>
          <a:lstStyle/>
          <a:p>
            <a:r>
              <a:rPr lang="en-US" dirty="0"/>
              <a:t>Key takeaways: Volume and velocity</a:t>
            </a:r>
          </a:p>
        </p:txBody>
      </p:sp>
      <p:pic>
        <p:nvPicPr>
          <p:cNvPr id="14" name="Content Placeholder 13">
            <a:extLst>
              <a:ext uri="{FF2B5EF4-FFF2-40B4-BE49-F238E27FC236}">
                <a16:creationId xmlns:a16="http://schemas.microsoft.com/office/drawing/2014/main" id="{A61D6114-D209-4E27-AC9F-BA86AD61B907}"/>
              </a:ext>
              <a:ext uri="{C183D7F6-B498-43B3-948B-1728B52AA6E4}">
                <adec:decorative xmlns:adec="http://schemas.microsoft.com/office/drawing/2017/decorative" val="1"/>
              </a:ext>
            </a:extLst>
          </p:cNvPr>
          <p:cNvPicPr>
            <a:picLocks noGrp="1" noChangeAspect="1"/>
          </p:cNvPicPr>
          <p:nvPr>
            <p:ph idx="9"/>
          </p:nvPr>
        </p:nvPicPr>
        <p:blipFill>
          <a:blip r:embed="rId4">
            <a:extLst>
              <a:ext uri="{28A0092B-C50C-407E-A947-70E740481C1C}">
                <a14:useLocalDpi xmlns:a14="http://schemas.microsoft.com/office/drawing/2010/main" val="0"/>
              </a:ext>
            </a:extLst>
          </a:blip>
          <a:stretch>
            <a:fillRect/>
          </a:stretch>
        </p:blipFill>
        <p:spPr>
          <a:xfrm>
            <a:off x="968565" y="2892425"/>
            <a:ext cx="2511045" cy="2743200"/>
          </a:xfrm>
        </p:spPr>
      </p:pic>
      <p:sp>
        <p:nvSpPr>
          <p:cNvPr id="10" name="Text Placeholder 9">
            <a:extLst>
              <a:ext uri="{FF2B5EF4-FFF2-40B4-BE49-F238E27FC236}">
                <a16:creationId xmlns:a16="http://schemas.microsoft.com/office/drawing/2014/main" id="{3132710A-30C4-475B-B36F-1B4EB123A729}"/>
              </a:ext>
            </a:extLst>
          </p:cNvPr>
          <p:cNvSpPr>
            <a:spLocks noGrp="1"/>
          </p:cNvSpPr>
          <p:nvPr>
            <p:ph type="body" idx="1"/>
          </p:nvPr>
        </p:nvSpPr>
        <p:spPr/>
        <p:txBody>
          <a:bodyPr/>
          <a:lstStyle/>
          <a:p>
            <a:pPr>
              <a:spcAft>
                <a:spcPts val="1200"/>
              </a:spcAft>
            </a:pPr>
            <a:r>
              <a:rPr lang="en-US" dirty="0"/>
              <a:t>Volume is about how much data you need to process.</a:t>
            </a:r>
          </a:p>
          <a:p>
            <a:pPr>
              <a:spcAft>
                <a:spcPts val="1200"/>
              </a:spcAft>
            </a:pPr>
            <a:r>
              <a:rPr lang="en-US" dirty="0"/>
              <a:t>Velocity is about how quickly data enters and moves through your pipeline.</a:t>
            </a:r>
          </a:p>
          <a:p>
            <a:pPr>
              <a:spcAft>
                <a:spcPts val="1200"/>
              </a:spcAft>
            </a:pPr>
            <a:r>
              <a:rPr lang="en-US" dirty="0"/>
              <a:t>Volume and velocity together drive the expected throughput and scaling requirements of your pipeline.</a:t>
            </a:r>
          </a:p>
          <a:p>
            <a:pPr>
              <a:spcAft>
                <a:spcPts val="1200"/>
              </a:spcAft>
            </a:pPr>
            <a:r>
              <a:rPr lang="en-US" dirty="0"/>
              <a:t>You should evaluate the volume and velocity requirements for each layer in your pipeline.</a:t>
            </a:r>
          </a:p>
          <a:p>
            <a:pPr>
              <a:spcAft>
                <a:spcPts val="1200"/>
              </a:spcAft>
            </a:pPr>
            <a:r>
              <a:rPr lang="en-US" dirty="0"/>
              <a:t>Balance costs and throughput requirements.</a:t>
            </a:r>
          </a:p>
        </p:txBody>
      </p:sp>
    </p:spTree>
    <p:custDataLst>
      <p:tags r:id="rId1"/>
    </p:custDataLst>
    <p:extLst>
      <p:ext uri="{BB962C8B-B14F-4D97-AF65-F5344CB8AC3E}">
        <p14:creationId xmlns:p14="http://schemas.microsoft.com/office/powerpoint/2010/main" val="301971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CCD85-AC84-447C-9177-1016F51FEFBD}"/>
              </a:ext>
            </a:extLst>
          </p:cNvPr>
          <p:cNvSpPr>
            <a:spLocks noGrp="1"/>
          </p:cNvSpPr>
          <p:nvPr>
            <p:ph type="title"/>
          </p:nvPr>
        </p:nvSpPr>
        <p:spPr/>
        <p:txBody>
          <a:bodyPr/>
          <a:lstStyle/>
          <a:p>
            <a:r>
              <a:rPr lang="en-US" dirty="0"/>
              <a:t>Variety – data types</a:t>
            </a:r>
          </a:p>
        </p:txBody>
      </p:sp>
      <p:sp>
        <p:nvSpPr>
          <p:cNvPr id="3" name="Subtitle 2">
            <a:extLst>
              <a:ext uri="{FF2B5EF4-FFF2-40B4-BE49-F238E27FC236}">
                <a16:creationId xmlns:a16="http://schemas.microsoft.com/office/drawing/2014/main" id="{4924415A-54DC-4920-B725-196A5837AF6D}"/>
              </a:ext>
            </a:extLst>
          </p:cNvPr>
          <p:cNvSpPr>
            <a:spLocks noGrp="1"/>
          </p:cNvSpPr>
          <p:nvPr>
            <p:ph type="subTitle" idx="1"/>
          </p:nvPr>
        </p:nvSpPr>
        <p:spPr/>
        <p:txBody>
          <a:bodyPr/>
          <a:lstStyle/>
          <a:p>
            <a:r>
              <a:rPr lang="en-US" dirty="0"/>
              <a:t>The Elements of Data</a:t>
            </a:r>
          </a:p>
          <a:p>
            <a:endParaRPr lang="en-US" dirty="0"/>
          </a:p>
        </p:txBody>
      </p:sp>
    </p:spTree>
    <p:custDataLst>
      <p:tags r:id="rId1"/>
    </p:custDataLst>
    <p:extLst>
      <p:ext uri="{BB962C8B-B14F-4D97-AF65-F5344CB8AC3E}">
        <p14:creationId xmlns:p14="http://schemas.microsoft.com/office/powerpoint/2010/main" val="346685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648094-E7FF-4EB2-B5BD-50F038AD70E5}"/>
              </a:ext>
            </a:extLst>
          </p:cNvPr>
          <p:cNvSpPr>
            <a:spLocks noGrp="1"/>
          </p:cNvSpPr>
          <p:nvPr>
            <p:ph type="sldNum" sz="quarter" idx="20"/>
          </p:nvPr>
        </p:nvSpPr>
        <p:spPr/>
        <p:txBody>
          <a:bodyPr/>
          <a:lstStyle/>
          <a:p>
            <a:fld id="{8FA771FB-DEE6-409D-B8EC-9AC05733ABD0}" type="slidenum">
              <a:rPr lang="en-US" smtClean="0"/>
              <a:t>17</a:t>
            </a:fld>
            <a:endParaRPr lang="en-US" dirty="0"/>
          </a:p>
        </p:txBody>
      </p:sp>
      <p:sp>
        <p:nvSpPr>
          <p:cNvPr id="4" name="Title 3">
            <a:extLst>
              <a:ext uri="{FF2B5EF4-FFF2-40B4-BE49-F238E27FC236}">
                <a16:creationId xmlns:a16="http://schemas.microsoft.com/office/drawing/2014/main" id="{E48CFDA1-C31D-4FF1-A6B6-E5623F8D60D4}"/>
              </a:ext>
            </a:extLst>
          </p:cNvPr>
          <p:cNvSpPr>
            <a:spLocks noGrp="1"/>
          </p:cNvSpPr>
          <p:nvPr>
            <p:ph type="title"/>
          </p:nvPr>
        </p:nvSpPr>
        <p:spPr/>
        <p:txBody>
          <a:bodyPr/>
          <a:lstStyle/>
          <a:p>
            <a:r>
              <a:rPr lang="en-US" dirty="0"/>
              <a:t>Designing your pipeline to support data variety</a:t>
            </a:r>
          </a:p>
        </p:txBody>
      </p:sp>
      <p:sp>
        <p:nvSpPr>
          <p:cNvPr id="5" name="Text Placeholder 4">
            <a:extLst>
              <a:ext uri="{FF2B5EF4-FFF2-40B4-BE49-F238E27FC236}">
                <a16:creationId xmlns:a16="http://schemas.microsoft.com/office/drawing/2014/main" id="{E7A77A3B-8F25-4F82-9F3A-B77B1F3CD675}"/>
              </a:ext>
            </a:extLst>
          </p:cNvPr>
          <p:cNvSpPr>
            <a:spLocks noGrp="1"/>
          </p:cNvSpPr>
          <p:nvPr>
            <p:ph type="body" idx="1"/>
          </p:nvPr>
        </p:nvSpPr>
        <p:spPr/>
        <p:txBody>
          <a:bodyPr/>
          <a:lstStyle/>
          <a:p>
            <a:pPr marL="0" indent="0">
              <a:spcAft>
                <a:spcPts val="1200"/>
              </a:spcAft>
              <a:buNone/>
            </a:pPr>
            <a:r>
              <a:rPr lang="en-US" dirty="0"/>
              <a:t>When deciding on the data that you will use, the variety of both data types and data sources will influence pipeline design on each layer of your pipeline.</a:t>
            </a:r>
          </a:p>
          <a:p>
            <a:pPr lvl="1">
              <a:spcAft>
                <a:spcPts val="1200"/>
              </a:spcAft>
            </a:pPr>
            <a:r>
              <a:rPr lang="en-US" dirty="0"/>
              <a:t>Different data types will lend themselves to certain types of processing and analysis.</a:t>
            </a:r>
          </a:p>
          <a:p>
            <a:pPr lvl="1">
              <a:spcAft>
                <a:spcPts val="1200"/>
              </a:spcAft>
            </a:pPr>
            <a:r>
              <a:rPr lang="en-US" dirty="0"/>
              <a:t>Different data source types might require different amounts of discovery and transformation work.</a:t>
            </a:r>
          </a:p>
          <a:p>
            <a:pPr lvl="1">
              <a:spcAft>
                <a:spcPts val="1200"/>
              </a:spcAft>
            </a:pPr>
            <a:r>
              <a:rPr lang="en-US" dirty="0"/>
              <a:t>The data source type will also drive the type and scope of the ingestion layer.</a:t>
            </a:r>
          </a:p>
        </p:txBody>
      </p:sp>
    </p:spTree>
    <p:custDataLst>
      <p:tags r:id="rId1"/>
    </p:custDataLst>
    <p:extLst>
      <p:ext uri="{BB962C8B-B14F-4D97-AF65-F5344CB8AC3E}">
        <p14:creationId xmlns:p14="http://schemas.microsoft.com/office/powerpoint/2010/main" val="3627078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B1959F-AAF2-4556-805B-DBA6588D7C3C}"/>
              </a:ext>
            </a:extLst>
          </p:cNvPr>
          <p:cNvSpPr>
            <a:spLocks noGrp="1"/>
          </p:cNvSpPr>
          <p:nvPr>
            <p:ph type="sldNum" sz="quarter" idx="20"/>
          </p:nvPr>
        </p:nvSpPr>
        <p:spPr/>
        <p:txBody>
          <a:bodyPr/>
          <a:lstStyle/>
          <a:p>
            <a:fld id="{8FA771FB-DEE6-409D-B8EC-9AC05733ABD0}" type="slidenum">
              <a:rPr lang="en-US" smtClean="0"/>
              <a:t>18</a:t>
            </a:fld>
            <a:endParaRPr lang="en-US" dirty="0"/>
          </a:p>
        </p:txBody>
      </p:sp>
      <p:sp>
        <p:nvSpPr>
          <p:cNvPr id="13" name="Title 12">
            <a:extLst>
              <a:ext uri="{FF2B5EF4-FFF2-40B4-BE49-F238E27FC236}">
                <a16:creationId xmlns:a16="http://schemas.microsoft.com/office/drawing/2014/main" id="{25031DCF-957A-434D-A98D-06E7325BB14F}"/>
              </a:ext>
            </a:extLst>
          </p:cNvPr>
          <p:cNvSpPr>
            <a:spLocks noGrp="1"/>
          </p:cNvSpPr>
          <p:nvPr>
            <p:ph type="title"/>
          </p:nvPr>
        </p:nvSpPr>
        <p:spPr/>
        <p:txBody>
          <a:bodyPr/>
          <a:lstStyle/>
          <a:p>
            <a:r>
              <a:rPr lang="en-US" dirty="0"/>
              <a:t>Data types</a:t>
            </a:r>
          </a:p>
        </p:txBody>
      </p:sp>
      <p:cxnSp>
        <p:nvCxnSpPr>
          <p:cNvPr id="14" name="Straight Arrow Connector 13">
            <a:extLst>
              <a:ext uri="{FF2B5EF4-FFF2-40B4-BE49-F238E27FC236}">
                <a16:creationId xmlns:a16="http://schemas.microsoft.com/office/drawing/2014/main" id="{21315213-430F-4928-A001-38B58CA496CA}"/>
              </a:ext>
              <a:ext uri="{C183D7F6-B498-43B3-948B-1728B52AA6E4}">
                <adec:decorative xmlns:adec="http://schemas.microsoft.com/office/drawing/2017/decorative" val="1"/>
              </a:ext>
            </a:extLst>
          </p:cNvPr>
          <p:cNvCxnSpPr>
            <a:cxnSpLocks/>
          </p:cNvCxnSpPr>
          <p:nvPr/>
        </p:nvCxnSpPr>
        <p:spPr>
          <a:xfrm flipV="1">
            <a:off x="1739323" y="1439979"/>
            <a:ext cx="1944" cy="4166388"/>
          </a:xfrm>
          <a:prstGeom prst="straightConnector1">
            <a:avLst/>
          </a:prstGeom>
          <a:ln w="44450">
            <a:solidFill>
              <a:srgbClr val="FF6633"/>
            </a:solidFill>
            <a:headEnd type="none" w="lg"/>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grpSp>
        <p:nvGrpSpPr>
          <p:cNvPr id="3" name="StructuredData">
            <a:extLst>
              <a:ext uri="{FF2B5EF4-FFF2-40B4-BE49-F238E27FC236}">
                <a16:creationId xmlns:a16="http://schemas.microsoft.com/office/drawing/2014/main" id="{39328ED4-FF35-4FA0-8980-F821078B94D8}"/>
              </a:ext>
            </a:extLst>
          </p:cNvPr>
          <p:cNvGrpSpPr/>
          <p:nvPr/>
        </p:nvGrpSpPr>
        <p:grpSpPr>
          <a:xfrm>
            <a:off x="2074047" y="1240222"/>
            <a:ext cx="2011680" cy="2011680"/>
            <a:chOff x="2074047" y="1240222"/>
            <a:chExt cx="2011680" cy="2011680"/>
          </a:xfrm>
        </p:grpSpPr>
        <p:sp>
          <p:nvSpPr>
            <p:cNvPr id="23" name="Oval 22">
              <a:extLst>
                <a:ext uri="{FF2B5EF4-FFF2-40B4-BE49-F238E27FC236}">
                  <a16:creationId xmlns:a16="http://schemas.microsoft.com/office/drawing/2014/main" id="{0FB947C3-F64E-45ED-9019-4C73B06D435D}"/>
                </a:ext>
              </a:extLst>
            </p:cNvPr>
            <p:cNvSpPr>
              <a:spLocks/>
            </p:cNvSpPr>
            <p:nvPr/>
          </p:nvSpPr>
          <p:spPr>
            <a:xfrm>
              <a:off x="2074047" y="1240222"/>
              <a:ext cx="2011680" cy="2011680"/>
            </a:xfrm>
            <a:prstGeom prst="ellipse">
              <a:avLst/>
            </a:prstGeom>
            <a:solidFill>
              <a:schemeClr val="bg2"/>
            </a:solidFill>
            <a:ln w="38100">
              <a:solidFill>
                <a:srgbClr val="FF6633"/>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nchorCtr="0"/>
            <a:lstStyle/>
            <a:p>
              <a:pPr algn="ctr"/>
              <a:r>
                <a:rPr lang="en-US" sz="1600" dirty="0">
                  <a:solidFill>
                    <a:schemeClr val="tx2"/>
                  </a:solidFill>
                </a:rPr>
                <a:t>Structured</a:t>
              </a:r>
              <a:endParaRPr lang="en-US" dirty="0">
                <a:solidFill>
                  <a:schemeClr val="tx2"/>
                </a:solidFill>
              </a:endParaRPr>
            </a:p>
          </p:txBody>
        </p:sp>
        <p:pic>
          <p:nvPicPr>
            <p:cNvPr id="30" name="Content Placeholder 22">
              <a:extLst>
                <a:ext uri="{FF2B5EF4-FFF2-40B4-BE49-F238E27FC236}">
                  <a16:creationId xmlns:a16="http://schemas.microsoft.com/office/drawing/2014/main" id="{9B979336-C095-405B-B1DD-934807D0B65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8308" y="1700110"/>
              <a:ext cx="1523158" cy="1530774"/>
            </a:xfrm>
            <a:prstGeom prst="rect">
              <a:avLst/>
            </a:prstGeom>
          </p:spPr>
        </p:pic>
      </p:grpSp>
      <p:sp>
        <p:nvSpPr>
          <p:cNvPr id="26" name="Text Structured">
            <a:extLst>
              <a:ext uri="{FF2B5EF4-FFF2-40B4-BE49-F238E27FC236}">
                <a16:creationId xmlns:a16="http://schemas.microsoft.com/office/drawing/2014/main" id="{12C3C11D-C48A-4071-9060-4B7EE4DB903A}"/>
              </a:ext>
            </a:extLst>
          </p:cNvPr>
          <p:cNvSpPr txBox="1">
            <a:spLocks/>
          </p:cNvSpPr>
          <p:nvPr/>
        </p:nvSpPr>
        <p:spPr>
          <a:xfrm>
            <a:off x="1808896" y="3266981"/>
            <a:ext cx="2541982" cy="1698719"/>
          </a:xfrm>
          <a:prstGeom prst="rect">
            <a:avLst/>
          </a:prstGeom>
        </p:spPr>
        <p:txBody>
          <a:bodyPr/>
          <a:lstStyle>
            <a:defPPr>
              <a:defRPr lang="en-US"/>
            </a:defPPr>
            <a:lvl1pPr marL="230188" indent="-230188" algn="l" defTabSz="228600" rtl="0" eaLnBrk="1" latinLnBrk="0" hangingPunct="1">
              <a:lnSpc>
                <a:spcPct val="100000"/>
              </a:lnSpc>
              <a:spcBef>
                <a:spcPts val="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marL="228600" indent="-228600"/>
            <a:r>
              <a:rPr lang="en-US" sz="1800" dirty="0"/>
              <a:t>Rows and columns</a:t>
            </a:r>
          </a:p>
          <a:p>
            <a:pPr marL="228600" indent="-228600"/>
            <a:r>
              <a:rPr lang="en-US" sz="1800" dirty="0"/>
              <a:t>Well-defined schema</a:t>
            </a:r>
          </a:p>
          <a:p>
            <a:pPr marL="228600" indent="-228600"/>
            <a:r>
              <a:rPr lang="en-US" sz="1800" dirty="0"/>
              <a:t>Example: Relational database tables</a:t>
            </a:r>
          </a:p>
        </p:txBody>
      </p:sp>
      <p:sp>
        <p:nvSpPr>
          <p:cNvPr id="18" name="EasiertoUse">
            <a:extLst>
              <a:ext uri="{FF2B5EF4-FFF2-40B4-BE49-F238E27FC236}">
                <a16:creationId xmlns:a16="http://schemas.microsoft.com/office/drawing/2014/main" id="{3054570C-B0AA-4D08-8DFB-E0D411DAC37A}"/>
              </a:ext>
            </a:extLst>
          </p:cNvPr>
          <p:cNvSpPr txBox="1">
            <a:spLocks/>
          </p:cNvSpPr>
          <p:nvPr/>
        </p:nvSpPr>
        <p:spPr>
          <a:xfrm>
            <a:off x="205791" y="1439979"/>
            <a:ext cx="1533532" cy="1462253"/>
          </a:xfrm>
          <a:prstGeom prst="rect">
            <a:avLst/>
          </a:prstGeom>
        </p:spPr>
        <p:txBody>
          <a:bodyPr vert="horz" lIns="91440" tIns="45720" rIns="91440" bIns="45720" rtlCol="0">
            <a:noAutofit/>
          </a:bodyPr>
          <a:lstStyle>
            <a:defPPr>
              <a:defRPr lang="en-US"/>
            </a:defPPr>
            <a:lvl1pPr marL="230188" indent="-230188" algn="l" defTabSz="228600" rtl="0" eaLnBrk="1" latinLnBrk="0" hangingPunct="1">
              <a:lnSpc>
                <a:spcPct val="100000"/>
              </a:lnSpc>
              <a:spcBef>
                <a:spcPts val="0"/>
              </a:spcBef>
              <a:spcAft>
                <a:spcPts val="0"/>
              </a:spcAft>
              <a:buFont typeface="Amazon Ember"/>
              <a:buChar char="•"/>
              <a:defRPr sz="2800" kern="1200">
                <a:solidFill>
                  <a:schemeClr val="tx2"/>
                </a:solidFill>
                <a:latin typeface="Amazon Ember"/>
              </a:defRPr>
            </a:lvl1pPr>
            <a:lvl2pPr marL="461963" indent="-228600" algn="l" defTabSz="228600" rtl="0" eaLnBrk="1" latinLnBrk="0" hangingPunct="1">
              <a:lnSpc>
                <a:spcPct val="100000"/>
              </a:lnSpc>
              <a:spcBef>
                <a:spcPts val="0"/>
              </a:spcBef>
              <a:spcAft>
                <a:spcPts val="0"/>
              </a:spcAft>
              <a:buFont typeface="Amazon Ember"/>
              <a:buChar char="•"/>
              <a:defRPr sz="2400" kern="1200">
                <a:solidFill>
                  <a:schemeClr val="tx2"/>
                </a:solidFill>
                <a:latin typeface="Amazon Ember"/>
              </a:defRPr>
            </a:lvl2pPr>
            <a:lvl3pPr marL="684213" indent="-228600" algn="l" defTabSz="228600" rtl="0" eaLnBrk="1" latinLnBrk="0" hangingPunct="1">
              <a:lnSpc>
                <a:spcPct val="100000"/>
              </a:lnSpc>
              <a:spcBef>
                <a:spcPts val="0"/>
              </a:spcBef>
              <a:spcAft>
                <a:spcPts val="0"/>
              </a:spcAft>
              <a:buFont typeface="Amazon Ember"/>
              <a:buChar char="•"/>
              <a:defRPr sz="2000" kern="1200">
                <a:solidFill>
                  <a:schemeClr val="tx2"/>
                </a:solidFill>
                <a:latin typeface="Amazon Ember"/>
              </a:defRPr>
            </a:lvl3pPr>
            <a:lvl4pPr marL="914400" indent="-228600" algn="l" defTabSz="228600" rtl="0" eaLnBrk="1" latinLnBrk="0" hangingPunct="1">
              <a:lnSpc>
                <a:spcPct val="100000"/>
              </a:lnSpc>
              <a:spcBef>
                <a:spcPts val="0"/>
              </a:spcBef>
              <a:spcAft>
                <a:spcPts val="0"/>
              </a:spcAft>
              <a:buFont typeface="Amazon Ember"/>
              <a:buChar char="•"/>
              <a:defRPr sz="1800" kern="1200">
                <a:solidFill>
                  <a:schemeClr val="tx2"/>
                </a:solidFill>
                <a:latin typeface="Amazon Ember"/>
              </a:defRPr>
            </a:lvl4pPr>
            <a:lvl5pPr marL="1144588" indent="-228600" algn="l" defTabSz="228600" rtl="0" eaLnBrk="1" latinLnBrk="0" hangingPunct="1">
              <a:lnSpc>
                <a:spcPct val="100000"/>
              </a:lnSpc>
              <a:spcBef>
                <a:spcPts val="0"/>
              </a:spcBef>
              <a:spcAft>
                <a:spcPts val="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marL="0" indent="0" algn="ctr">
              <a:buNone/>
            </a:pPr>
            <a:r>
              <a:rPr lang="en-US" dirty="0"/>
              <a:t>Easier to use </a:t>
            </a:r>
          </a:p>
          <a:p>
            <a:pPr marL="0" indent="0">
              <a:buNone/>
            </a:pPr>
            <a:r>
              <a:rPr lang="en-US" dirty="0"/>
              <a:t>"Hotter"</a:t>
            </a:r>
          </a:p>
        </p:txBody>
      </p:sp>
      <p:grpSp>
        <p:nvGrpSpPr>
          <p:cNvPr id="4" name="SemiStructuredData">
            <a:extLst>
              <a:ext uri="{FF2B5EF4-FFF2-40B4-BE49-F238E27FC236}">
                <a16:creationId xmlns:a16="http://schemas.microsoft.com/office/drawing/2014/main" id="{CA8D4CE4-FAD1-48CA-A918-A5AA0498683D}"/>
              </a:ext>
            </a:extLst>
          </p:cNvPr>
          <p:cNvGrpSpPr/>
          <p:nvPr/>
        </p:nvGrpSpPr>
        <p:grpSpPr>
          <a:xfrm>
            <a:off x="5551633" y="2216930"/>
            <a:ext cx="2011680" cy="2138672"/>
            <a:chOff x="5551633" y="2366015"/>
            <a:chExt cx="2011680" cy="2138672"/>
          </a:xfrm>
        </p:grpSpPr>
        <p:sp>
          <p:nvSpPr>
            <p:cNvPr id="24" name="Oval 23">
              <a:extLst>
                <a:ext uri="{FF2B5EF4-FFF2-40B4-BE49-F238E27FC236}">
                  <a16:creationId xmlns:a16="http://schemas.microsoft.com/office/drawing/2014/main" id="{D2C33778-B8D1-44C3-B2BA-07C02EFBE1B0}"/>
                </a:ext>
              </a:extLst>
            </p:cNvPr>
            <p:cNvSpPr>
              <a:spLocks/>
            </p:cNvSpPr>
            <p:nvPr/>
          </p:nvSpPr>
          <p:spPr>
            <a:xfrm>
              <a:off x="5551633" y="2366015"/>
              <a:ext cx="2011680" cy="2011680"/>
            </a:xfrm>
            <a:prstGeom prst="ellipse">
              <a:avLst/>
            </a:prstGeom>
            <a:solidFill>
              <a:schemeClr val="bg2"/>
            </a:solidFill>
            <a:ln w="38100">
              <a:solidFill>
                <a:srgbClr val="7CD1EA"/>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nchorCtr="0"/>
            <a:lstStyle/>
            <a:p>
              <a:pPr algn="ctr"/>
              <a:r>
                <a:rPr lang="en-US" sz="1600" dirty="0">
                  <a:solidFill>
                    <a:schemeClr val="tx2"/>
                  </a:solidFill>
                </a:rPr>
                <a:t>Semistructured</a:t>
              </a:r>
            </a:p>
          </p:txBody>
        </p:sp>
        <p:pic>
          <p:nvPicPr>
            <p:cNvPr id="31" name="Content Placeholder 27">
              <a:extLst>
                <a:ext uri="{FF2B5EF4-FFF2-40B4-BE49-F238E27FC236}">
                  <a16:creationId xmlns:a16="http://schemas.microsoft.com/office/drawing/2014/main" id="{F4857099-3458-4CAB-AFB2-05DB867DE34C}"/>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6247" y="2902235"/>
              <a:ext cx="1602452" cy="1602452"/>
            </a:xfrm>
            <a:prstGeom prst="rect">
              <a:avLst/>
            </a:prstGeom>
          </p:spPr>
        </p:pic>
      </p:grpSp>
      <p:sp>
        <p:nvSpPr>
          <p:cNvPr id="28" name="Text semi-structured">
            <a:extLst>
              <a:ext uri="{FF2B5EF4-FFF2-40B4-BE49-F238E27FC236}">
                <a16:creationId xmlns:a16="http://schemas.microsoft.com/office/drawing/2014/main" id="{222B5206-67E3-4D17-AC82-D3581D541105}"/>
              </a:ext>
            </a:extLst>
          </p:cNvPr>
          <p:cNvSpPr/>
          <p:nvPr/>
        </p:nvSpPr>
        <p:spPr>
          <a:xfrm>
            <a:off x="5008671" y="4232272"/>
            <a:ext cx="3097604" cy="1354217"/>
          </a:xfrm>
          <a:prstGeom prst="rect">
            <a:avLst/>
          </a:prstGeom>
        </p:spPr>
        <p:txBody>
          <a:bodyPr wrap="square">
            <a:spAutoFit/>
          </a:bodyPr>
          <a:lstStyle/>
          <a:p>
            <a:pPr marL="228600" indent="-228600">
              <a:spcAft>
                <a:spcPts val="600"/>
              </a:spcAft>
              <a:buFont typeface="Arial" panose="020B0604020202020204" pitchFamily="34" charset="0"/>
              <a:buChar char="•"/>
            </a:pPr>
            <a:r>
              <a:rPr lang="en-US" dirty="0">
                <a:solidFill>
                  <a:schemeClr val="tx2"/>
                </a:solidFill>
              </a:rPr>
              <a:t>Elements and attributes</a:t>
            </a:r>
          </a:p>
          <a:p>
            <a:pPr marL="228600" indent="-228600">
              <a:spcAft>
                <a:spcPts val="600"/>
              </a:spcAft>
              <a:buFont typeface="Arial" panose="020B0604020202020204" pitchFamily="34" charset="0"/>
              <a:buChar char="•"/>
            </a:pPr>
            <a:r>
              <a:rPr lang="en-US" dirty="0">
                <a:solidFill>
                  <a:schemeClr val="tx2"/>
                </a:solidFill>
              </a:rPr>
              <a:t>Self-describing structure</a:t>
            </a:r>
          </a:p>
          <a:p>
            <a:pPr marL="228600" indent="-228600">
              <a:spcAft>
                <a:spcPts val="600"/>
              </a:spcAft>
              <a:buFont typeface="Arial" panose="020B0604020202020204" pitchFamily="34" charset="0"/>
              <a:buChar char="•"/>
            </a:pPr>
            <a:r>
              <a:rPr lang="en-US" dirty="0">
                <a:solidFill>
                  <a:schemeClr val="tx2"/>
                </a:solidFill>
              </a:rPr>
              <a:t>Examples: CSV, JSON, XML</a:t>
            </a:r>
          </a:p>
        </p:txBody>
      </p:sp>
      <p:cxnSp>
        <p:nvCxnSpPr>
          <p:cNvPr id="19" name="Straight Arrow Connector 18">
            <a:extLst>
              <a:ext uri="{FF2B5EF4-FFF2-40B4-BE49-F238E27FC236}">
                <a16:creationId xmlns:a16="http://schemas.microsoft.com/office/drawing/2014/main" id="{3F3CDB98-4634-44B4-B515-DA3C3BFC3376}"/>
              </a:ext>
              <a:ext uri="{C183D7F6-B498-43B3-948B-1728B52AA6E4}">
                <adec:decorative xmlns:adec="http://schemas.microsoft.com/office/drawing/2017/decorative" val="1"/>
              </a:ext>
            </a:extLst>
          </p:cNvPr>
          <p:cNvCxnSpPr>
            <a:cxnSpLocks/>
          </p:cNvCxnSpPr>
          <p:nvPr/>
        </p:nvCxnSpPr>
        <p:spPr>
          <a:xfrm>
            <a:off x="1708944" y="5606367"/>
            <a:ext cx="9639347" cy="0"/>
          </a:xfrm>
          <a:prstGeom prst="straightConnector1">
            <a:avLst/>
          </a:prstGeom>
          <a:ln w="44450">
            <a:solidFill>
              <a:srgbClr val="7E93EE"/>
            </a:solidFill>
            <a:headEnd type="none" w="lg"/>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grpSp>
        <p:nvGrpSpPr>
          <p:cNvPr id="5" name="UnstructuredData">
            <a:extLst>
              <a:ext uri="{FF2B5EF4-FFF2-40B4-BE49-F238E27FC236}">
                <a16:creationId xmlns:a16="http://schemas.microsoft.com/office/drawing/2014/main" id="{E0CABF29-27E6-4529-85AF-FF26AFD88D2D}"/>
              </a:ext>
            </a:extLst>
          </p:cNvPr>
          <p:cNvGrpSpPr/>
          <p:nvPr/>
        </p:nvGrpSpPr>
        <p:grpSpPr>
          <a:xfrm>
            <a:off x="9054072" y="3418000"/>
            <a:ext cx="2011680" cy="2011680"/>
            <a:chOff x="9054072" y="3596902"/>
            <a:chExt cx="2011680" cy="2011680"/>
          </a:xfrm>
        </p:grpSpPr>
        <p:sp>
          <p:nvSpPr>
            <p:cNvPr id="22" name="Oval 21">
              <a:extLst>
                <a:ext uri="{FF2B5EF4-FFF2-40B4-BE49-F238E27FC236}">
                  <a16:creationId xmlns:a16="http://schemas.microsoft.com/office/drawing/2014/main" id="{AB48228C-FD1B-4691-B98E-6C313A4685F8}"/>
                </a:ext>
              </a:extLst>
            </p:cNvPr>
            <p:cNvSpPr>
              <a:spLocks/>
            </p:cNvSpPr>
            <p:nvPr/>
          </p:nvSpPr>
          <p:spPr>
            <a:xfrm>
              <a:off x="9054072" y="3596902"/>
              <a:ext cx="2011680" cy="2011680"/>
            </a:xfrm>
            <a:prstGeom prst="ellipse">
              <a:avLst/>
            </a:prstGeom>
            <a:solidFill>
              <a:schemeClr val="bg2"/>
            </a:solidFill>
            <a:ln w="38100">
              <a:solidFill>
                <a:srgbClr val="7E93EE"/>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nchorCtr="0"/>
            <a:lstStyle/>
            <a:p>
              <a:pPr algn="ctr"/>
              <a:r>
                <a:rPr lang="en-US" sz="1600" dirty="0">
                  <a:solidFill>
                    <a:schemeClr val="tx2"/>
                  </a:solidFill>
                </a:rPr>
                <a:t>Unstructured</a:t>
              </a:r>
            </a:p>
          </p:txBody>
        </p:sp>
        <p:pic>
          <p:nvPicPr>
            <p:cNvPr id="32" name="Content Placeholder 29">
              <a:extLst>
                <a:ext uri="{FF2B5EF4-FFF2-40B4-BE49-F238E27FC236}">
                  <a16:creationId xmlns:a16="http://schemas.microsoft.com/office/drawing/2014/main" id="{9BD328BA-4DF3-4F66-9078-0FE29B88F90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86173" y="4079875"/>
              <a:ext cx="1347479" cy="1354216"/>
            </a:xfrm>
            <a:prstGeom prst="rect">
              <a:avLst/>
            </a:prstGeom>
          </p:spPr>
        </p:pic>
      </p:grpSp>
      <p:sp>
        <p:nvSpPr>
          <p:cNvPr id="27" name="Unstructured">
            <a:extLst>
              <a:ext uri="{FF2B5EF4-FFF2-40B4-BE49-F238E27FC236}">
                <a16:creationId xmlns:a16="http://schemas.microsoft.com/office/drawing/2014/main" id="{47B3FC5A-46F7-4A4A-86BC-26464A5E6418}"/>
              </a:ext>
            </a:extLst>
          </p:cNvPr>
          <p:cNvSpPr/>
          <p:nvPr/>
        </p:nvSpPr>
        <p:spPr>
          <a:xfrm>
            <a:off x="9029501" y="1460053"/>
            <a:ext cx="2586616" cy="1908215"/>
          </a:xfrm>
          <a:prstGeom prst="rect">
            <a:avLst/>
          </a:prstGeom>
        </p:spPr>
        <p:txBody>
          <a:bodyPr wrap="square">
            <a:spAutoFit/>
          </a:bodyPr>
          <a:lstStyle/>
          <a:p>
            <a:pPr marL="228600" indent="-228600">
              <a:spcAft>
                <a:spcPts val="600"/>
              </a:spcAft>
              <a:buFont typeface="Arial" panose="020B0604020202020204" pitchFamily="34" charset="0"/>
              <a:buChar char="•"/>
            </a:pPr>
            <a:r>
              <a:rPr lang="en-US" dirty="0">
                <a:solidFill>
                  <a:schemeClr val="tx2"/>
                </a:solidFill>
              </a:rPr>
              <a:t>Files</a:t>
            </a:r>
          </a:p>
          <a:p>
            <a:pPr marL="228600" indent="-228600">
              <a:spcAft>
                <a:spcPts val="600"/>
              </a:spcAft>
              <a:buFont typeface="Arial" panose="020B0604020202020204" pitchFamily="34" charset="0"/>
              <a:buChar char="•"/>
            </a:pPr>
            <a:r>
              <a:rPr lang="en-US" dirty="0">
                <a:solidFill>
                  <a:schemeClr val="tx2"/>
                </a:solidFill>
              </a:rPr>
              <a:t>No predefined structure</a:t>
            </a:r>
          </a:p>
          <a:p>
            <a:pPr marL="228600" indent="-228600">
              <a:spcAft>
                <a:spcPts val="600"/>
              </a:spcAft>
              <a:buFont typeface="Arial" panose="020B0604020202020204" pitchFamily="34" charset="0"/>
              <a:buChar char="•"/>
            </a:pPr>
            <a:r>
              <a:rPr lang="en-US" dirty="0">
                <a:solidFill>
                  <a:schemeClr val="tx2"/>
                </a:solidFill>
              </a:rPr>
              <a:t>Examples: Images, movies, clickstream data</a:t>
            </a:r>
          </a:p>
        </p:txBody>
      </p:sp>
      <p:sp>
        <p:nvSpPr>
          <p:cNvPr id="21" name="Moreflexible">
            <a:extLst>
              <a:ext uri="{FF2B5EF4-FFF2-40B4-BE49-F238E27FC236}">
                <a16:creationId xmlns:a16="http://schemas.microsoft.com/office/drawing/2014/main" id="{E88740B9-050F-400F-AEFE-771B9D8E0CAB}"/>
              </a:ext>
            </a:extLst>
          </p:cNvPr>
          <p:cNvSpPr txBox="1">
            <a:spLocks/>
          </p:cNvSpPr>
          <p:nvPr/>
        </p:nvSpPr>
        <p:spPr>
          <a:xfrm>
            <a:off x="8417568" y="5671200"/>
            <a:ext cx="2930723" cy="802405"/>
          </a:xfrm>
          <a:prstGeom prst="rect">
            <a:avLst/>
          </a:prstGeom>
        </p:spPr>
        <p:txBody>
          <a:bodyPr vert="horz" lIns="91440" tIns="45720" rIns="91440" bIns="45720" rtlCol="0">
            <a:noAutofit/>
          </a:bodyPr>
          <a:lstStyle>
            <a:defPPr>
              <a:defRPr lang="en-US"/>
            </a:defPPr>
            <a:lvl1pPr marL="230188" indent="-230188" algn="l" defTabSz="228600" rtl="0" eaLnBrk="1" latinLnBrk="0" hangingPunct="1">
              <a:lnSpc>
                <a:spcPct val="100000"/>
              </a:lnSpc>
              <a:spcBef>
                <a:spcPts val="0"/>
              </a:spcBef>
              <a:spcAft>
                <a:spcPts val="0"/>
              </a:spcAft>
              <a:buFont typeface="Amazon Ember"/>
              <a:buChar char="•"/>
              <a:defRPr sz="2800" kern="1200">
                <a:solidFill>
                  <a:schemeClr val="tx2"/>
                </a:solidFill>
                <a:latin typeface="Amazon Ember"/>
              </a:defRPr>
            </a:lvl1pPr>
            <a:lvl2pPr marL="461963" indent="-228600" algn="l" defTabSz="228600" rtl="0" eaLnBrk="1" latinLnBrk="0" hangingPunct="1">
              <a:lnSpc>
                <a:spcPct val="100000"/>
              </a:lnSpc>
              <a:spcBef>
                <a:spcPts val="0"/>
              </a:spcBef>
              <a:spcAft>
                <a:spcPts val="0"/>
              </a:spcAft>
              <a:buFont typeface="Amazon Ember"/>
              <a:buChar char="•"/>
              <a:defRPr sz="2400" kern="1200">
                <a:solidFill>
                  <a:schemeClr val="tx2"/>
                </a:solidFill>
                <a:latin typeface="Amazon Ember"/>
              </a:defRPr>
            </a:lvl2pPr>
            <a:lvl3pPr marL="684213" indent="-228600" algn="l" defTabSz="228600" rtl="0" eaLnBrk="1" latinLnBrk="0" hangingPunct="1">
              <a:lnSpc>
                <a:spcPct val="100000"/>
              </a:lnSpc>
              <a:spcBef>
                <a:spcPts val="0"/>
              </a:spcBef>
              <a:spcAft>
                <a:spcPts val="0"/>
              </a:spcAft>
              <a:buFont typeface="Amazon Ember"/>
              <a:buChar char="•"/>
              <a:defRPr sz="2000" kern="1200">
                <a:solidFill>
                  <a:schemeClr val="tx2"/>
                </a:solidFill>
                <a:latin typeface="Amazon Ember"/>
              </a:defRPr>
            </a:lvl3pPr>
            <a:lvl4pPr marL="914400" indent="-228600" algn="l" defTabSz="228600" rtl="0" eaLnBrk="1" latinLnBrk="0" hangingPunct="1">
              <a:lnSpc>
                <a:spcPct val="100000"/>
              </a:lnSpc>
              <a:spcBef>
                <a:spcPts val="0"/>
              </a:spcBef>
              <a:spcAft>
                <a:spcPts val="0"/>
              </a:spcAft>
              <a:buFont typeface="Amazon Ember"/>
              <a:buChar char="•"/>
              <a:defRPr sz="1800" kern="1200">
                <a:solidFill>
                  <a:schemeClr val="tx2"/>
                </a:solidFill>
                <a:latin typeface="Amazon Ember"/>
              </a:defRPr>
            </a:lvl4pPr>
            <a:lvl5pPr marL="1144588" indent="-228600" algn="l" defTabSz="228600" rtl="0" eaLnBrk="1" latinLnBrk="0" hangingPunct="1">
              <a:lnSpc>
                <a:spcPct val="100000"/>
              </a:lnSpc>
              <a:spcBef>
                <a:spcPts val="0"/>
              </a:spcBef>
              <a:spcAft>
                <a:spcPts val="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marL="0" indent="0" algn="ctr">
              <a:buNone/>
            </a:pPr>
            <a:r>
              <a:rPr lang="en-US" dirty="0"/>
              <a:t>More flexible</a:t>
            </a:r>
          </a:p>
          <a:p>
            <a:pPr marL="0" indent="0" algn="ctr">
              <a:buNone/>
            </a:pPr>
            <a:r>
              <a:rPr lang="en-US" dirty="0"/>
              <a:t>"Colder"</a:t>
            </a:r>
          </a:p>
        </p:txBody>
      </p:sp>
    </p:spTree>
    <p:custDataLst>
      <p:tags r:id="rId1"/>
    </p:custDataLst>
    <p:extLst>
      <p:ext uri="{BB962C8B-B14F-4D97-AF65-F5344CB8AC3E}">
        <p14:creationId xmlns:p14="http://schemas.microsoft.com/office/powerpoint/2010/main" val="1280546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B1959F-AAF2-4556-805B-DBA6588D7C3C}"/>
              </a:ext>
            </a:extLst>
          </p:cNvPr>
          <p:cNvSpPr>
            <a:spLocks noGrp="1"/>
          </p:cNvSpPr>
          <p:nvPr>
            <p:ph type="sldNum" sz="quarter" idx="20"/>
          </p:nvPr>
        </p:nvSpPr>
        <p:spPr/>
        <p:txBody>
          <a:bodyPr/>
          <a:lstStyle/>
          <a:p>
            <a:fld id="{8FA771FB-DEE6-409D-B8EC-9AC05733ABD0}" type="slidenum">
              <a:rPr lang="en-US" smtClean="0"/>
              <a:t>19</a:t>
            </a:fld>
            <a:endParaRPr lang="en-US" dirty="0"/>
          </a:p>
        </p:txBody>
      </p:sp>
      <p:sp>
        <p:nvSpPr>
          <p:cNvPr id="13" name="Title 12">
            <a:extLst>
              <a:ext uri="{FF2B5EF4-FFF2-40B4-BE49-F238E27FC236}">
                <a16:creationId xmlns:a16="http://schemas.microsoft.com/office/drawing/2014/main" id="{25031DCF-957A-434D-A98D-06E7325BB14F}"/>
              </a:ext>
            </a:extLst>
          </p:cNvPr>
          <p:cNvSpPr>
            <a:spLocks noGrp="1"/>
          </p:cNvSpPr>
          <p:nvPr>
            <p:ph type="title"/>
          </p:nvPr>
        </p:nvSpPr>
        <p:spPr/>
        <p:txBody>
          <a:bodyPr/>
          <a:lstStyle/>
          <a:p>
            <a:r>
              <a:rPr lang="en-US" dirty="0"/>
              <a:t>80% or more of available data is unstructured</a:t>
            </a:r>
          </a:p>
        </p:txBody>
      </p:sp>
      <p:grpSp>
        <p:nvGrpSpPr>
          <p:cNvPr id="9" name="Group 8">
            <a:extLst>
              <a:ext uri="{FF2B5EF4-FFF2-40B4-BE49-F238E27FC236}">
                <a16:creationId xmlns:a16="http://schemas.microsoft.com/office/drawing/2014/main" id="{C1754AF5-9D99-4150-B9F9-7E6244F3D243}"/>
              </a:ext>
            </a:extLst>
          </p:cNvPr>
          <p:cNvGrpSpPr/>
          <p:nvPr/>
        </p:nvGrpSpPr>
        <p:grpSpPr>
          <a:xfrm>
            <a:off x="1532109" y="5261750"/>
            <a:ext cx="1395415" cy="919608"/>
            <a:chOff x="1532109" y="5261750"/>
            <a:chExt cx="1395415" cy="919608"/>
          </a:xfrm>
        </p:grpSpPr>
        <p:sp>
          <p:nvSpPr>
            <p:cNvPr id="29" name="Text Placeholder 15">
              <a:extLst>
                <a:ext uri="{FF2B5EF4-FFF2-40B4-BE49-F238E27FC236}">
                  <a16:creationId xmlns:a16="http://schemas.microsoft.com/office/drawing/2014/main" id="{17BC99F9-AFC1-49C0-9F2F-AA3FB8864513}"/>
                </a:ext>
              </a:extLst>
            </p:cNvPr>
            <p:cNvSpPr txBox="1">
              <a:spLocks/>
            </p:cNvSpPr>
            <p:nvPr/>
          </p:nvSpPr>
          <p:spPr>
            <a:xfrm>
              <a:off x="1532109" y="5281687"/>
              <a:ext cx="1395415" cy="899671"/>
            </a:xfrm>
            <a:prstGeom prst="rect">
              <a:avLst/>
            </a:prstGeom>
          </p:spPr>
          <p:txBody>
            <a:bodyPr vert="horz" lIns="91440" tIns="45720" rIns="91440" bIns="45720" rtlCol="0">
              <a:noAutofit/>
            </a:bodyPr>
            <a:lstStyle>
              <a:defPPr>
                <a:defRPr lang="en-US"/>
              </a:defPPr>
              <a:lvl1pPr marL="230188" indent="-230188" algn="l" defTabSz="228600" rtl="0" eaLnBrk="1" latinLnBrk="0" hangingPunct="1">
                <a:lnSpc>
                  <a:spcPct val="100000"/>
                </a:lnSpc>
                <a:spcBef>
                  <a:spcPts val="0"/>
                </a:spcBef>
                <a:spcAft>
                  <a:spcPts val="0"/>
                </a:spcAft>
                <a:buFont typeface="Amazon Ember"/>
                <a:buChar char="•"/>
                <a:defRPr sz="2800" kern="1200">
                  <a:solidFill>
                    <a:schemeClr val="tx2"/>
                  </a:solidFill>
                  <a:latin typeface="Amazon Ember"/>
                </a:defRPr>
              </a:lvl1pPr>
              <a:lvl2pPr marL="461963" indent="-228600" algn="l" defTabSz="228600" rtl="0" eaLnBrk="1" latinLnBrk="0" hangingPunct="1">
                <a:lnSpc>
                  <a:spcPct val="100000"/>
                </a:lnSpc>
                <a:spcBef>
                  <a:spcPts val="0"/>
                </a:spcBef>
                <a:spcAft>
                  <a:spcPts val="0"/>
                </a:spcAft>
                <a:buFont typeface="Amazon Ember"/>
                <a:buChar char="•"/>
                <a:defRPr sz="2400" kern="1200">
                  <a:solidFill>
                    <a:schemeClr val="tx2"/>
                  </a:solidFill>
                  <a:latin typeface="Amazon Ember"/>
                </a:defRPr>
              </a:lvl2pPr>
              <a:lvl3pPr marL="684213" indent="-228600" algn="l" defTabSz="228600" rtl="0" eaLnBrk="1" latinLnBrk="0" hangingPunct="1">
                <a:lnSpc>
                  <a:spcPct val="100000"/>
                </a:lnSpc>
                <a:spcBef>
                  <a:spcPts val="0"/>
                </a:spcBef>
                <a:spcAft>
                  <a:spcPts val="0"/>
                </a:spcAft>
                <a:buFont typeface="Amazon Ember"/>
                <a:buChar char="•"/>
                <a:defRPr sz="2000" kern="1200">
                  <a:solidFill>
                    <a:schemeClr val="tx2"/>
                  </a:solidFill>
                  <a:latin typeface="Amazon Ember"/>
                </a:defRPr>
              </a:lvl3pPr>
              <a:lvl4pPr marL="914400" indent="-228600" algn="l" defTabSz="228600" rtl="0" eaLnBrk="1" latinLnBrk="0" hangingPunct="1">
                <a:lnSpc>
                  <a:spcPct val="100000"/>
                </a:lnSpc>
                <a:spcBef>
                  <a:spcPts val="0"/>
                </a:spcBef>
                <a:spcAft>
                  <a:spcPts val="0"/>
                </a:spcAft>
                <a:buFont typeface="Amazon Ember"/>
                <a:buChar char="•"/>
                <a:defRPr sz="1800" kern="1200">
                  <a:solidFill>
                    <a:schemeClr val="tx2"/>
                  </a:solidFill>
                  <a:latin typeface="Amazon Ember"/>
                </a:defRPr>
              </a:lvl4pPr>
              <a:lvl5pPr marL="1144588" indent="-228600" algn="l" defTabSz="228600" rtl="0" eaLnBrk="1" latinLnBrk="0" hangingPunct="1">
                <a:lnSpc>
                  <a:spcPct val="100000"/>
                </a:lnSpc>
                <a:spcBef>
                  <a:spcPts val="0"/>
                </a:spcBef>
                <a:spcAft>
                  <a:spcPts val="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marL="0" indent="0">
                <a:buNone/>
              </a:pPr>
              <a:r>
                <a:rPr lang="en-US" dirty="0"/>
                <a:t>20%</a:t>
              </a:r>
            </a:p>
          </p:txBody>
        </p:sp>
        <p:cxnSp>
          <p:nvCxnSpPr>
            <p:cNvPr id="14" name="Straight Arrow Connector 13">
              <a:extLst>
                <a:ext uri="{FF2B5EF4-FFF2-40B4-BE49-F238E27FC236}">
                  <a16:creationId xmlns:a16="http://schemas.microsoft.com/office/drawing/2014/main" id="{21315213-430F-4928-A001-38B58CA496CA}"/>
                </a:ext>
                <a:ext uri="{C183D7F6-B498-43B3-948B-1728B52AA6E4}">
                  <adec:decorative xmlns:adec="http://schemas.microsoft.com/office/drawing/2017/decorative" val="1"/>
                </a:ext>
              </a:extLst>
            </p:cNvPr>
            <p:cNvCxnSpPr>
              <a:cxnSpLocks/>
            </p:cNvCxnSpPr>
            <p:nvPr/>
          </p:nvCxnSpPr>
          <p:spPr>
            <a:xfrm flipV="1">
              <a:off x="2702754" y="5261750"/>
              <a:ext cx="0" cy="914400"/>
            </a:xfrm>
            <a:prstGeom prst="straightConnector1">
              <a:avLst/>
            </a:prstGeom>
            <a:ln w="44450">
              <a:solidFill>
                <a:srgbClr val="FF6633"/>
              </a:solidFill>
              <a:headEnd type="none" w="lg"/>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grpSp>
      <p:grpSp>
        <p:nvGrpSpPr>
          <p:cNvPr id="3" name="Structured">
            <a:extLst>
              <a:ext uri="{FF2B5EF4-FFF2-40B4-BE49-F238E27FC236}">
                <a16:creationId xmlns:a16="http://schemas.microsoft.com/office/drawing/2014/main" id="{C4C519C3-926C-4F01-9F4B-9DE2B4888FEF}"/>
              </a:ext>
            </a:extLst>
          </p:cNvPr>
          <p:cNvGrpSpPr/>
          <p:nvPr/>
        </p:nvGrpSpPr>
        <p:grpSpPr>
          <a:xfrm>
            <a:off x="3428757" y="4900383"/>
            <a:ext cx="1554480" cy="1554480"/>
            <a:chOff x="3428757" y="4900383"/>
            <a:chExt cx="1554480" cy="1554480"/>
          </a:xfrm>
        </p:grpSpPr>
        <p:sp>
          <p:nvSpPr>
            <p:cNvPr id="23" name="Oval 22">
              <a:extLst>
                <a:ext uri="{FF2B5EF4-FFF2-40B4-BE49-F238E27FC236}">
                  <a16:creationId xmlns:a16="http://schemas.microsoft.com/office/drawing/2014/main" id="{0FB947C3-F64E-45ED-9019-4C73B06D435D}"/>
                </a:ext>
              </a:extLst>
            </p:cNvPr>
            <p:cNvSpPr>
              <a:spLocks/>
            </p:cNvSpPr>
            <p:nvPr/>
          </p:nvSpPr>
          <p:spPr>
            <a:xfrm>
              <a:off x="3428757" y="4900383"/>
              <a:ext cx="1554480" cy="1554480"/>
            </a:xfrm>
            <a:prstGeom prst="ellipse">
              <a:avLst/>
            </a:prstGeom>
            <a:solidFill>
              <a:schemeClr val="bg2"/>
            </a:solidFill>
            <a:ln w="38100">
              <a:solidFill>
                <a:srgbClr val="FF663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en-US" sz="1600" dirty="0">
                  <a:solidFill>
                    <a:schemeClr val="tx2"/>
                  </a:solidFill>
                </a:rPr>
                <a:t>Structured</a:t>
              </a:r>
            </a:p>
          </p:txBody>
        </p:sp>
        <p:pic>
          <p:nvPicPr>
            <p:cNvPr id="30" name="Content Placeholder 22">
              <a:extLst>
                <a:ext uri="{FF2B5EF4-FFF2-40B4-BE49-F238E27FC236}">
                  <a16:creationId xmlns:a16="http://schemas.microsoft.com/office/drawing/2014/main" id="{9B979336-C095-405B-B1DD-934807D0B65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0544" y="5459002"/>
              <a:ext cx="990906" cy="995861"/>
            </a:xfrm>
            <a:prstGeom prst="rect">
              <a:avLst/>
            </a:prstGeom>
          </p:spPr>
        </p:pic>
      </p:grpSp>
      <p:grpSp>
        <p:nvGrpSpPr>
          <p:cNvPr id="4" name="Semi-structured">
            <a:extLst>
              <a:ext uri="{FF2B5EF4-FFF2-40B4-BE49-F238E27FC236}">
                <a16:creationId xmlns:a16="http://schemas.microsoft.com/office/drawing/2014/main" id="{ED0804FE-48A6-4940-A39E-3876C3813AE1}"/>
              </a:ext>
            </a:extLst>
          </p:cNvPr>
          <p:cNvGrpSpPr/>
          <p:nvPr/>
        </p:nvGrpSpPr>
        <p:grpSpPr>
          <a:xfrm>
            <a:off x="5360079" y="4844947"/>
            <a:ext cx="1554480" cy="1614356"/>
            <a:chOff x="5360079" y="4844947"/>
            <a:chExt cx="1554480" cy="1614356"/>
          </a:xfrm>
        </p:grpSpPr>
        <p:sp>
          <p:nvSpPr>
            <p:cNvPr id="24" name="Oval 23">
              <a:extLst>
                <a:ext uri="{FF2B5EF4-FFF2-40B4-BE49-F238E27FC236}">
                  <a16:creationId xmlns:a16="http://schemas.microsoft.com/office/drawing/2014/main" id="{D2C33778-B8D1-44C3-B2BA-07C02EFBE1B0}"/>
                </a:ext>
              </a:extLst>
            </p:cNvPr>
            <p:cNvSpPr>
              <a:spLocks/>
            </p:cNvSpPr>
            <p:nvPr/>
          </p:nvSpPr>
          <p:spPr>
            <a:xfrm>
              <a:off x="5360079" y="4844947"/>
              <a:ext cx="1554480" cy="1554480"/>
            </a:xfrm>
            <a:prstGeom prst="ellipse">
              <a:avLst/>
            </a:prstGeom>
            <a:solidFill>
              <a:schemeClr val="bg2"/>
            </a:solidFill>
            <a:ln w="38100">
              <a:solidFill>
                <a:srgbClr val="7CD1EA"/>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en-US" sz="1600" dirty="0">
                  <a:solidFill>
                    <a:schemeClr val="tx2"/>
                  </a:solidFill>
                </a:rPr>
                <a:t>Semi-structured</a:t>
              </a:r>
            </a:p>
          </p:txBody>
        </p:sp>
        <p:pic>
          <p:nvPicPr>
            <p:cNvPr id="31" name="Content Placeholder 27">
              <a:extLst>
                <a:ext uri="{FF2B5EF4-FFF2-40B4-BE49-F238E27FC236}">
                  <a16:creationId xmlns:a16="http://schemas.microsoft.com/office/drawing/2014/main" id="{F4857099-3458-4CAB-AFB2-05DB867DE34C}"/>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5603" y="5355870"/>
              <a:ext cx="1103433" cy="1103433"/>
            </a:xfrm>
            <a:prstGeom prst="rect">
              <a:avLst/>
            </a:prstGeom>
          </p:spPr>
        </p:pic>
      </p:grpSp>
      <p:grpSp>
        <p:nvGrpSpPr>
          <p:cNvPr id="8" name="Group 7">
            <a:extLst>
              <a:ext uri="{FF2B5EF4-FFF2-40B4-BE49-F238E27FC236}">
                <a16:creationId xmlns:a16="http://schemas.microsoft.com/office/drawing/2014/main" id="{8667522A-A41E-4D5A-9C6A-1B2ABF12E09F}"/>
              </a:ext>
            </a:extLst>
          </p:cNvPr>
          <p:cNvGrpSpPr/>
          <p:nvPr/>
        </p:nvGrpSpPr>
        <p:grpSpPr>
          <a:xfrm>
            <a:off x="1532109" y="1248556"/>
            <a:ext cx="1395415" cy="3657600"/>
            <a:chOff x="1532109" y="1248556"/>
            <a:chExt cx="1395415" cy="3657600"/>
          </a:xfrm>
        </p:grpSpPr>
        <p:cxnSp>
          <p:nvCxnSpPr>
            <p:cNvPr id="19" name="Straight Arrow Connector 18">
              <a:extLst>
                <a:ext uri="{FF2B5EF4-FFF2-40B4-BE49-F238E27FC236}">
                  <a16:creationId xmlns:a16="http://schemas.microsoft.com/office/drawing/2014/main" id="{3F3CDB98-4634-44B4-B515-DA3C3BFC3376}"/>
                </a:ext>
                <a:ext uri="{C183D7F6-B498-43B3-948B-1728B52AA6E4}">
                  <adec:decorative xmlns:adec="http://schemas.microsoft.com/office/drawing/2017/decorative" val="1"/>
                </a:ext>
              </a:extLst>
            </p:cNvPr>
            <p:cNvCxnSpPr>
              <a:cxnSpLocks/>
            </p:cNvCxnSpPr>
            <p:nvPr/>
          </p:nvCxnSpPr>
          <p:spPr>
            <a:xfrm flipV="1">
              <a:off x="2702754" y="1248556"/>
              <a:ext cx="0" cy="3657600"/>
            </a:xfrm>
            <a:prstGeom prst="straightConnector1">
              <a:avLst/>
            </a:prstGeom>
            <a:ln w="44450">
              <a:solidFill>
                <a:srgbClr val="7E93EE"/>
              </a:solidFill>
              <a:headEnd type="none" w="lg"/>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
          <p:nvSpPr>
            <p:cNvPr id="25" name="Text Placeholder 15">
              <a:extLst>
                <a:ext uri="{FF2B5EF4-FFF2-40B4-BE49-F238E27FC236}">
                  <a16:creationId xmlns:a16="http://schemas.microsoft.com/office/drawing/2014/main" id="{FA87DFE4-EE9C-4658-905A-09B0A4AFE4A2}"/>
                </a:ext>
              </a:extLst>
            </p:cNvPr>
            <p:cNvSpPr txBox="1">
              <a:spLocks/>
            </p:cNvSpPr>
            <p:nvPr/>
          </p:nvSpPr>
          <p:spPr>
            <a:xfrm>
              <a:off x="1532109" y="2466082"/>
              <a:ext cx="1395415" cy="899671"/>
            </a:xfrm>
            <a:prstGeom prst="rect">
              <a:avLst/>
            </a:prstGeom>
          </p:spPr>
          <p:txBody>
            <a:bodyPr vert="horz" lIns="91440" tIns="45720" rIns="91440" bIns="45720" rtlCol="0">
              <a:noAutofit/>
            </a:bodyPr>
            <a:lstStyle>
              <a:defPPr>
                <a:defRPr lang="en-US"/>
              </a:defPPr>
              <a:lvl1pPr marL="230188" indent="-230188" algn="l" defTabSz="228600" rtl="0" eaLnBrk="1" latinLnBrk="0" hangingPunct="1">
                <a:lnSpc>
                  <a:spcPct val="100000"/>
                </a:lnSpc>
                <a:spcBef>
                  <a:spcPts val="0"/>
                </a:spcBef>
                <a:spcAft>
                  <a:spcPts val="0"/>
                </a:spcAft>
                <a:buFont typeface="Amazon Ember"/>
                <a:buChar char="•"/>
                <a:defRPr sz="2800" kern="1200">
                  <a:solidFill>
                    <a:schemeClr val="tx2"/>
                  </a:solidFill>
                  <a:latin typeface="Amazon Ember"/>
                </a:defRPr>
              </a:lvl1pPr>
              <a:lvl2pPr marL="461963" indent="-228600" algn="l" defTabSz="228600" rtl="0" eaLnBrk="1" latinLnBrk="0" hangingPunct="1">
                <a:lnSpc>
                  <a:spcPct val="100000"/>
                </a:lnSpc>
                <a:spcBef>
                  <a:spcPts val="0"/>
                </a:spcBef>
                <a:spcAft>
                  <a:spcPts val="0"/>
                </a:spcAft>
                <a:buFont typeface="Amazon Ember"/>
                <a:buChar char="•"/>
                <a:defRPr sz="2400" kern="1200">
                  <a:solidFill>
                    <a:schemeClr val="tx2"/>
                  </a:solidFill>
                  <a:latin typeface="Amazon Ember"/>
                </a:defRPr>
              </a:lvl2pPr>
              <a:lvl3pPr marL="684213" indent="-228600" algn="l" defTabSz="228600" rtl="0" eaLnBrk="1" latinLnBrk="0" hangingPunct="1">
                <a:lnSpc>
                  <a:spcPct val="100000"/>
                </a:lnSpc>
                <a:spcBef>
                  <a:spcPts val="0"/>
                </a:spcBef>
                <a:spcAft>
                  <a:spcPts val="0"/>
                </a:spcAft>
                <a:buFont typeface="Amazon Ember"/>
                <a:buChar char="•"/>
                <a:defRPr sz="2000" kern="1200">
                  <a:solidFill>
                    <a:schemeClr val="tx2"/>
                  </a:solidFill>
                  <a:latin typeface="Amazon Ember"/>
                </a:defRPr>
              </a:lvl3pPr>
              <a:lvl4pPr marL="914400" indent="-228600" algn="l" defTabSz="228600" rtl="0" eaLnBrk="1" latinLnBrk="0" hangingPunct="1">
                <a:lnSpc>
                  <a:spcPct val="100000"/>
                </a:lnSpc>
                <a:spcBef>
                  <a:spcPts val="0"/>
                </a:spcBef>
                <a:spcAft>
                  <a:spcPts val="0"/>
                </a:spcAft>
                <a:buFont typeface="Amazon Ember"/>
                <a:buChar char="•"/>
                <a:defRPr sz="1800" kern="1200">
                  <a:solidFill>
                    <a:schemeClr val="tx2"/>
                  </a:solidFill>
                  <a:latin typeface="Amazon Ember"/>
                </a:defRPr>
              </a:lvl4pPr>
              <a:lvl5pPr marL="1144588" indent="-228600" algn="l" defTabSz="228600" rtl="0" eaLnBrk="1" latinLnBrk="0" hangingPunct="1">
                <a:lnSpc>
                  <a:spcPct val="100000"/>
                </a:lnSpc>
                <a:spcBef>
                  <a:spcPts val="0"/>
                </a:spcBef>
                <a:spcAft>
                  <a:spcPts val="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marL="0" indent="0">
                <a:buNone/>
              </a:pPr>
              <a:r>
                <a:rPr lang="en-US" dirty="0"/>
                <a:t>80%</a:t>
              </a:r>
            </a:p>
          </p:txBody>
        </p:sp>
      </p:grpSp>
      <p:grpSp>
        <p:nvGrpSpPr>
          <p:cNvPr id="5" name="Unstructured">
            <a:extLst>
              <a:ext uri="{FF2B5EF4-FFF2-40B4-BE49-F238E27FC236}">
                <a16:creationId xmlns:a16="http://schemas.microsoft.com/office/drawing/2014/main" id="{DF807C9E-7C5E-41AD-98D1-500ADADAF072}"/>
              </a:ext>
            </a:extLst>
          </p:cNvPr>
          <p:cNvGrpSpPr/>
          <p:nvPr/>
        </p:nvGrpSpPr>
        <p:grpSpPr>
          <a:xfrm>
            <a:off x="3612084" y="1361438"/>
            <a:ext cx="3108960" cy="3108960"/>
            <a:chOff x="3612084" y="1361438"/>
            <a:chExt cx="3108960" cy="3108960"/>
          </a:xfrm>
        </p:grpSpPr>
        <p:sp>
          <p:nvSpPr>
            <p:cNvPr id="22" name="Oval 21">
              <a:extLst>
                <a:ext uri="{FF2B5EF4-FFF2-40B4-BE49-F238E27FC236}">
                  <a16:creationId xmlns:a16="http://schemas.microsoft.com/office/drawing/2014/main" id="{AB48228C-FD1B-4691-B98E-6C313A4685F8}"/>
                </a:ext>
              </a:extLst>
            </p:cNvPr>
            <p:cNvSpPr>
              <a:spLocks/>
            </p:cNvSpPr>
            <p:nvPr/>
          </p:nvSpPr>
          <p:spPr>
            <a:xfrm>
              <a:off x="3612084" y="1361438"/>
              <a:ext cx="3108960" cy="3108960"/>
            </a:xfrm>
            <a:prstGeom prst="ellipse">
              <a:avLst/>
            </a:prstGeom>
            <a:solidFill>
              <a:schemeClr val="bg2"/>
            </a:solidFill>
            <a:ln w="38100">
              <a:solidFill>
                <a:srgbClr val="7E93E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en-US" dirty="0">
                  <a:solidFill>
                    <a:schemeClr val="tx2"/>
                  </a:solidFill>
                </a:rPr>
                <a:t>Unstructured</a:t>
              </a:r>
            </a:p>
          </p:txBody>
        </p:sp>
        <p:pic>
          <p:nvPicPr>
            <p:cNvPr id="32" name="Content Placeholder 29">
              <a:extLst>
                <a:ext uri="{FF2B5EF4-FFF2-40B4-BE49-F238E27FC236}">
                  <a16:creationId xmlns:a16="http://schemas.microsoft.com/office/drawing/2014/main" id="{9BD328BA-4DF3-4F66-9078-0FE29B88F90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00157" y="2374674"/>
              <a:ext cx="1532814" cy="1540478"/>
            </a:xfrm>
            <a:prstGeom prst="rect">
              <a:avLst/>
            </a:prstGeom>
          </p:spPr>
        </p:pic>
      </p:grpSp>
      <p:sp>
        <p:nvSpPr>
          <p:cNvPr id="34" name="Callout: Line 33">
            <a:extLst>
              <a:ext uri="{FF2B5EF4-FFF2-40B4-BE49-F238E27FC236}">
                <a16:creationId xmlns:a16="http://schemas.microsoft.com/office/drawing/2014/main" id="{4E600D06-D741-468C-BB17-D36457EE1259}"/>
              </a:ext>
            </a:extLst>
          </p:cNvPr>
          <p:cNvSpPr/>
          <p:nvPr/>
        </p:nvSpPr>
        <p:spPr>
          <a:xfrm flipH="1">
            <a:off x="8032050" y="1748094"/>
            <a:ext cx="3079531" cy="2217039"/>
          </a:xfrm>
          <a:prstGeom prst="borderCallout1">
            <a:avLst>
              <a:gd name="adj1" fmla="val 51744"/>
              <a:gd name="adj2" fmla="val 100379"/>
              <a:gd name="adj3" fmla="val 51932"/>
              <a:gd name="adj4" fmla="val 141078"/>
            </a:avLst>
          </a:prstGeom>
          <a:solidFill>
            <a:schemeClr val="bg2"/>
          </a:solidFill>
          <a:ln w="44450">
            <a:solidFill>
              <a:srgbClr val="7E93EE"/>
            </a:solidFill>
          </a:ln>
          <a:effectLst>
            <a:outerShdw blurRad="63500" dist="53881" dir="2700016" rotWithShape="0">
              <a:srgbClr val="232F3E">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Greater potential to discover untapped insights</a:t>
            </a:r>
          </a:p>
        </p:txBody>
      </p:sp>
    </p:spTree>
    <p:custDataLst>
      <p:tags r:id="rId1"/>
    </p:custDataLst>
    <p:extLst>
      <p:ext uri="{BB962C8B-B14F-4D97-AF65-F5344CB8AC3E}">
        <p14:creationId xmlns:p14="http://schemas.microsoft.com/office/powerpoint/2010/main" val="3564256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DD6C4B9-C5A0-4E1C-9B08-53B88FF93DC7}"/>
              </a:ext>
            </a:extLst>
          </p:cNvPr>
          <p:cNvSpPr>
            <a:spLocks noGrp="1"/>
          </p:cNvSpPr>
          <p:nvPr>
            <p:ph type="title"/>
          </p:nvPr>
        </p:nvSpPr>
        <p:spPr/>
        <p:txBody>
          <a:bodyPr/>
          <a:lstStyle/>
          <a:p>
            <a:r>
              <a:rPr lang="en-US" dirty="0"/>
              <a:t>Introduction</a:t>
            </a:r>
          </a:p>
        </p:txBody>
      </p:sp>
      <p:sp>
        <p:nvSpPr>
          <p:cNvPr id="8" name="Subtitle 7">
            <a:extLst>
              <a:ext uri="{FF2B5EF4-FFF2-40B4-BE49-F238E27FC236}">
                <a16:creationId xmlns:a16="http://schemas.microsoft.com/office/drawing/2014/main" id="{744965F2-F05D-4E8A-B497-039684954328}"/>
              </a:ext>
            </a:extLst>
          </p:cNvPr>
          <p:cNvSpPr>
            <a:spLocks noGrp="1"/>
          </p:cNvSpPr>
          <p:nvPr>
            <p:ph type="subTitle" idx="1"/>
          </p:nvPr>
        </p:nvSpPr>
        <p:spPr/>
        <p:txBody>
          <a:bodyPr/>
          <a:lstStyle/>
          <a:p>
            <a:r>
              <a:rPr lang="en-US" dirty="0"/>
              <a:t>The Elements of Data</a:t>
            </a:r>
          </a:p>
        </p:txBody>
      </p:sp>
    </p:spTree>
    <p:custDataLst>
      <p:tags r:id="rId1"/>
    </p:custDataLst>
    <p:extLst>
      <p:ext uri="{BB962C8B-B14F-4D97-AF65-F5344CB8AC3E}">
        <p14:creationId xmlns:p14="http://schemas.microsoft.com/office/powerpoint/2010/main" val="1346599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3E6495-C3A6-46D7-9098-4839CBD8302C}"/>
              </a:ext>
            </a:extLst>
          </p:cNvPr>
          <p:cNvSpPr>
            <a:spLocks noGrp="1"/>
          </p:cNvSpPr>
          <p:nvPr>
            <p:ph type="sldNum" sz="quarter" idx="20"/>
          </p:nvPr>
        </p:nvSpPr>
        <p:spPr/>
        <p:txBody>
          <a:bodyPr/>
          <a:lstStyle/>
          <a:p>
            <a:fld id="{8FA771FB-DEE6-409D-B8EC-9AC05733ABD0}" type="slidenum">
              <a:rPr lang="en-US" smtClean="0"/>
              <a:t>20</a:t>
            </a:fld>
            <a:endParaRPr lang="en-US" dirty="0"/>
          </a:p>
        </p:txBody>
      </p:sp>
      <p:sp>
        <p:nvSpPr>
          <p:cNvPr id="3" name="Title 2">
            <a:extLst>
              <a:ext uri="{FF2B5EF4-FFF2-40B4-BE49-F238E27FC236}">
                <a16:creationId xmlns:a16="http://schemas.microsoft.com/office/drawing/2014/main" id="{4D32D7E6-9ECD-4AF2-BACD-B12F027B3214}"/>
              </a:ext>
            </a:extLst>
          </p:cNvPr>
          <p:cNvSpPr>
            <a:spLocks noGrp="1"/>
          </p:cNvSpPr>
          <p:nvPr>
            <p:ph type="title"/>
          </p:nvPr>
        </p:nvSpPr>
        <p:spPr/>
        <p:txBody>
          <a:bodyPr/>
          <a:lstStyle/>
          <a:p>
            <a:r>
              <a:rPr lang="en-US" dirty="0"/>
              <a:t>Example use cases for data types</a:t>
            </a:r>
          </a:p>
        </p:txBody>
      </p:sp>
      <p:sp>
        <p:nvSpPr>
          <p:cNvPr id="11" name="Subtitle 10">
            <a:extLst>
              <a:ext uri="{FF2B5EF4-FFF2-40B4-BE49-F238E27FC236}">
                <a16:creationId xmlns:a16="http://schemas.microsoft.com/office/drawing/2014/main" id="{C2537985-2632-4A7F-BB7F-BCF378504E35}"/>
              </a:ext>
            </a:extLst>
          </p:cNvPr>
          <p:cNvSpPr>
            <a:spLocks noGrp="1"/>
          </p:cNvSpPr>
          <p:nvPr>
            <p:ph type="subTitle" idx="4"/>
          </p:nvPr>
        </p:nvSpPr>
        <p:spPr>
          <a:solidFill>
            <a:srgbClr val="FF9900"/>
          </a:solidFill>
          <a:ln>
            <a:solidFill>
              <a:srgbClr val="FF9900"/>
            </a:solidFill>
          </a:ln>
        </p:spPr>
        <p:txBody>
          <a:bodyPr/>
          <a:lstStyle/>
          <a:p>
            <a:r>
              <a:rPr lang="en-US" dirty="0">
                <a:solidFill>
                  <a:schemeClr val="tx2"/>
                </a:solidFill>
              </a:rPr>
              <a:t>Structured</a:t>
            </a:r>
          </a:p>
        </p:txBody>
      </p:sp>
      <p:sp>
        <p:nvSpPr>
          <p:cNvPr id="8" name="Text Placeholder 7">
            <a:extLst>
              <a:ext uri="{FF2B5EF4-FFF2-40B4-BE49-F238E27FC236}">
                <a16:creationId xmlns:a16="http://schemas.microsoft.com/office/drawing/2014/main" id="{A0638CE2-87C5-48A7-AE87-EFE1721FCDCF}"/>
              </a:ext>
            </a:extLst>
          </p:cNvPr>
          <p:cNvSpPr>
            <a:spLocks noGrp="1"/>
          </p:cNvSpPr>
          <p:nvPr>
            <p:ph type="body" idx="1"/>
          </p:nvPr>
        </p:nvSpPr>
        <p:spPr/>
        <p:txBody>
          <a:bodyPr/>
          <a:lstStyle/>
          <a:p>
            <a:pPr marL="0" indent="0">
              <a:buNone/>
            </a:pPr>
            <a:r>
              <a:rPr lang="en-US" sz="2400" dirty="0"/>
              <a:t>Query a relational database to report on customer service tickets that were submitted in in a specific period.</a:t>
            </a:r>
          </a:p>
        </p:txBody>
      </p:sp>
      <p:sp>
        <p:nvSpPr>
          <p:cNvPr id="12" name="Subtitle 11">
            <a:extLst>
              <a:ext uri="{FF2B5EF4-FFF2-40B4-BE49-F238E27FC236}">
                <a16:creationId xmlns:a16="http://schemas.microsoft.com/office/drawing/2014/main" id="{056DE4CC-4605-4ED7-9E13-02CD54837524}"/>
              </a:ext>
            </a:extLst>
          </p:cNvPr>
          <p:cNvSpPr>
            <a:spLocks noGrp="1"/>
          </p:cNvSpPr>
          <p:nvPr>
            <p:ph type="subTitle" idx="5"/>
          </p:nvPr>
        </p:nvSpPr>
        <p:spPr>
          <a:solidFill>
            <a:srgbClr val="7CD1EA"/>
          </a:solidFill>
          <a:ln>
            <a:solidFill>
              <a:srgbClr val="7CD1EA"/>
            </a:solidFill>
          </a:ln>
        </p:spPr>
        <p:txBody>
          <a:bodyPr/>
          <a:lstStyle/>
          <a:p>
            <a:r>
              <a:rPr lang="en-US" dirty="0">
                <a:solidFill>
                  <a:schemeClr val="tx2"/>
                </a:solidFill>
              </a:rPr>
              <a:t>Semistructured</a:t>
            </a:r>
          </a:p>
        </p:txBody>
      </p:sp>
      <p:sp>
        <p:nvSpPr>
          <p:cNvPr id="9" name="Text Placeholder 8">
            <a:extLst>
              <a:ext uri="{FF2B5EF4-FFF2-40B4-BE49-F238E27FC236}">
                <a16:creationId xmlns:a16="http://schemas.microsoft.com/office/drawing/2014/main" id="{63030536-DAF7-445B-BB29-6C2DAE61DDD2}"/>
              </a:ext>
            </a:extLst>
          </p:cNvPr>
          <p:cNvSpPr>
            <a:spLocks noGrp="1"/>
          </p:cNvSpPr>
          <p:nvPr>
            <p:ph type="body" idx="2"/>
          </p:nvPr>
        </p:nvSpPr>
        <p:spPr/>
        <p:txBody>
          <a:bodyPr/>
          <a:lstStyle/>
          <a:p>
            <a:pPr marL="0" indent="0">
              <a:buNone/>
            </a:pPr>
            <a:r>
              <a:rPr lang="en-US" sz="2400" dirty="0"/>
              <a:t>Extract and analyze customer comments from an online chat application that saves conversations as JSON.</a:t>
            </a:r>
          </a:p>
        </p:txBody>
      </p:sp>
      <p:sp>
        <p:nvSpPr>
          <p:cNvPr id="13" name="Subtitle 12">
            <a:extLst>
              <a:ext uri="{FF2B5EF4-FFF2-40B4-BE49-F238E27FC236}">
                <a16:creationId xmlns:a16="http://schemas.microsoft.com/office/drawing/2014/main" id="{7567A80E-BC65-41F9-85D7-85B2117FB047}"/>
              </a:ext>
            </a:extLst>
          </p:cNvPr>
          <p:cNvSpPr>
            <a:spLocks noGrp="1"/>
          </p:cNvSpPr>
          <p:nvPr>
            <p:ph type="subTitle" idx="6"/>
          </p:nvPr>
        </p:nvSpPr>
        <p:spPr>
          <a:solidFill>
            <a:srgbClr val="7E93EE"/>
          </a:solidFill>
          <a:ln>
            <a:solidFill>
              <a:srgbClr val="7E93EE"/>
            </a:solidFill>
          </a:ln>
        </p:spPr>
        <p:txBody>
          <a:bodyPr/>
          <a:lstStyle/>
          <a:p>
            <a:r>
              <a:rPr lang="en-US" dirty="0">
                <a:solidFill>
                  <a:schemeClr val="tx2"/>
                </a:solidFill>
              </a:rPr>
              <a:t>Unstructured</a:t>
            </a:r>
          </a:p>
        </p:txBody>
      </p:sp>
      <p:sp>
        <p:nvSpPr>
          <p:cNvPr id="10" name="Text Placeholder 9">
            <a:extLst>
              <a:ext uri="{FF2B5EF4-FFF2-40B4-BE49-F238E27FC236}">
                <a16:creationId xmlns:a16="http://schemas.microsoft.com/office/drawing/2014/main" id="{7667BA8C-143F-4A46-A445-B2DDDF1AA374}"/>
              </a:ext>
            </a:extLst>
          </p:cNvPr>
          <p:cNvSpPr>
            <a:spLocks noGrp="1"/>
          </p:cNvSpPr>
          <p:nvPr>
            <p:ph type="body" idx="3"/>
          </p:nvPr>
        </p:nvSpPr>
        <p:spPr/>
        <p:txBody>
          <a:bodyPr/>
          <a:lstStyle/>
          <a:p>
            <a:pPr marL="0" indent="0">
              <a:buNone/>
            </a:pPr>
            <a:r>
              <a:rPr lang="en-US" sz="2400" dirty="0"/>
              <a:t>Perform sentiment analysis on customer service emails.</a:t>
            </a:r>
          </a:p>
        </p:txBody>
      </p:sp>
    </p:spTree>
    <p:custDataLst>
      <p:tags r:id="rId1"/>
    </p:custDataLst>
    <p:extLst>
      <p:ext uri="{BB962C8B-B14F-4D97-AF65-F5344CB8AC3E}">
        <p14:creationId xmlns:p14="http://schemas.microsoft.com/office/powerpoint/2010/main" val="1457142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D1E767F3-2387-4D45-8440-62E78B886E95}"/>
              </a:ext>
            </a:extLst>
          </p:cNvPr>
          <p:cNvSpPr>
            <a:spLocks noGrp="1"/>
          </p:cNvSpPr>
          <p:nvPr>
            <p:ph type="sldNum" sz="quarter" idx="20"/>
          </p:nvPr>
        </p:nvSpPr>
        <p:spPr/>
        <p:txBody>
          <a:bodyPr/>
          <a:lstStyle/>
          <a:p>
            <a:fld id="{363DB862-5E2B-42BB-8337-D46E9881345F}" type="slidenum">
              <a:rPr lang="en-US" smtClean="0"/>
              <a:t>21</a:t>
            </a:fld>
            <a:endParaRPr lang="en-US" dirty="0"/>
          </a:p>
        </p:txBody>
      </p:sp>
      <p:sp>
        <p:nvSpPr>
          <p:cNvPr id="9" name="Title 8">
            <a:extLst>
              <a:ext uri="{FF2B5EF4-FFF2-40B4-BE49-F238E27FC236}">
                <a16:creationId xmlns:a16="http://schemas.microsoft.com/office/drawing/2014/main" id="{C4B450B2-E8A9-4F64-9A30-E7CA8A399F31}"/>
              </a:ext>
            </a:extLst>
          </p:cNvPr>
          <p:cNvSpPr>
            <a:spLocks noGrp="1"/>
          </p:cNvSpPr>
          <p:nvPr>
            <p:ph type="ctrTitle"/>
          </p:nvPr>
        </p:nvSpPr>
        <p:spPr/>
        <p:txBody>
          <a:bodyPr/>
          <a:lstStyle/>
          <a:p>
            <a:r>
              <a:rPr lang="en-US" dirty="0"/>
              <a:t>Key takeaways: Variety – data types</a:t>
            </a:r>
          </a:p>
        </p:txBody>
      </p:sp>
      <p:pic>
        <p:nvPicPr>
          <p:cNvPr id="14" name="Content Placeholder 13">
            <a:extLst>
              <a:ext uri="{FF2B5EF4-FFF2-40B4-BE49-F238E27FC236}">
                <a16:creationId xmlns:a16="http://schemas.microsoft.com/office/drawing/2014/main" id="{A61D6114-D209-4E27-AC9F-BA86AD61B907}"/>
              </a:ext>
              <a:ext uri="{C183D7F6-B498-43B3-948B-1728B52AA6E4}">
                <adec:decorative xmlns:adec="http://schemas.microsoft.com/office/drawing/2017/decorative" val="1"/>
              </a:ext>
            </a:extLst>
          </p:cNvPr>
          <p:cNvPicPr>
            <a:picLocks noGrp="1" noChangeAspect="1"/>
          </p:cNvPicPr>
          <p:nvPr>
            <p:ph idx="9"/>
          </p:nvPr>
        </p:nvPicPr>
        <p:blipFill>
          <a:blip r:embed="rId4">
            <a:extLst>
              <a:ext uri="{28A0092B-C50C-407E-A947-70E740481C1C}">
                <a14:useLocalDpi xmlns:a14="http://schemas.microsoft.com/office/drawing/2010/main" val="0"/>
              </a:ext>
            </a:extLst>
          </a:blip>
          <a:stretch>
            <a:fillRect/>
          </a:stretch>
        </p:blipFill>
        <p:spPr>
          <a:xfrm>
            <a:off x="968565" y="2892425"/>
            <a:ext cx="2511045" cy="2743200"/>
          </a:xfrm>
        </p:spPr>
      </p:pic>
      <p:sp>
        <p:nvSpPr>
          <p:cNvPr id="10" name="Text Placeholder 9">
            <a:extLst>
              <a:ext uri="{FF2B5EF4-FFF2-40B4-BE49-F238E27FC236}">
                <a16:creationId xmlns:a16="http://schemas.microsoft.com/office/drawing/2014/main" id="{3132710A-30C4-475B-B36F-1B4EB123A729}"/>
              </a:ext>
            </a:extLst>
          </p:cNvPr>
          <p:cNvSpPr>
            <a:spLocks noGrp="1"/>
          </p:cNvSpPr>
          <p:nvPr>
            <p:ph type="body" idx="1"/>
          </p:nvPr>
        </p:nvSpPr>
        <p:spPr/>
        <p:txBody>
          <a:bodyPr/>
          <a:lstStyle/>
          <a:p>
            <a:pPr>
              <a:spcAft>
                <a:spcPts val="1200"/>
              </a:spcAft>
            </a:pPr>
            <a:r>
              <a:rPr lang="en-US" dirty="0"/>
              <a:t>General data types include structured, semistructured, and unstructured.</a:t>
            </a:r>
          </a:p>
          <a:p>
            <a:pPr>
              <a:spcAft>
                <a:spcPts val="1200"/>
              </a:spcAft>
            </a:pPr>
            <a:r>
              <a:rPr lang="en-US" dirty="0"/>
              <a:t>Structured data is the easiest to query but the least flexible.</a:t>
            </a:r>
          </a:p>
          <a:p>
            <a:pPr>
              <a:spcAft>
                <a:spcPts val="1200"/>
              </a:spcAft>
            </a:pPr>
            <a:r>
              <a:rPr lang="en-US" dirty="0"/>
              <a:t>Unstructured data is the hardest to query but the most flexible.</a:t>
            </a:r>
          </a:p>
          <a:p>
            <a:pPr>
              <a:spcAft>
                <a:spcPts val="1200"/>
              </a:spcAft>
            </a:pPr>
            <a:r>
              <a:rPr lang="en-US" dirty="0"/>
              <a:t>Most of the growth of available data is unstructured.</a:t>
            </a:r>
          </a:p>
        </p:txBody>
      </p:sp>
    </p:spTree>
    <p:custDataLst>
      <p:tags r:id="rId1"/>
    </p:custDataLst>
    <p:extLst>
      <p:ext uri="{BB962C8B-B14F-4D97-AF65-F5344CB8AC3E}">
        <p14:creationId xmlns:p14="http://schemas.microsoft.com/office/powerpoint/2010/main" val="3900057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967D72-5D27-4104-A464-039AD0196A8D}"/>
              </a:ext>
            </a:extLst>
          </p:cNvPr>
          <p:cNvSpPr>
            <a:spLocks noGrp="1"/>
          </p:cNvSpPr>
          <p:nvPr>
            <p:ph type="title"/>
          </p:nvPr>
        </p:nvSpPr>
        <p:spPr/>
        <p:txBody>
          <a:bodyPr/>
          <a:lstStyle/>
          <a:p>
            <a:r>
              <a:rPr lang="en-US" dirty="0"/>
              <a:t>Variety – data sources</a:t>
            </a:r>
          </a:p>
        </p:txBody>
      </p:sp>
      <p:sp>
        <p:nvSpPr>
          <p:cNvPr id="5" name="Subtitle 4">
            <a:extLst>
              <a:ext uri="{FF2B5EF4-FFF2-40B4-BE49-F238E27FC236}">
                <a16:creationId xmlns:a16="http://schemas.microsoft.com/office/drawing/2014/main" id="{C555E415-D958-4389-AB30-A6F2E863F62E}"/>
              </a:ext>
            </a:extLst>
          </p:cNvPr>
          <p:cNvSpPr>
            <a:spLocks noGrp="1"/>
          </p:cNvSpPr>
          <p:nvPr>
            <p:ph type="subTitle" idx="1"/>
          </p:nvPr>
        </p:nvSpPr>
        <p:spPr/>
        <p:txBody>
          <a:bodyPr/>
          <a:lstStyle/>
          <a:p>
            <a:r>
              <a:rPr lang="en-US" dirty="0"/>
              <a:t>The Elements of Data</a:t>
            </a:r>
          </a:p>
          <a:p>
            <a:endParaRPr lang="en-US" dirty="0"/>
          </a:p>
        </p:txBody>
      </p:sp>
    </p:spTree>
    <p:custDataLst>
      <p:tags r:id="rId1"/>
    </p:custDataLst>
    <p:extLst>
      <p:ext uri="{BB962C8B-B14F-4D97-AF65-F5344CB8AC3E}">
        <p14:creationId xmlns:p14="http://schemas.microsoft.com/office/powerpoint/2010/main" val="2048668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A2F109-5F51-4502-91D8-D1E111632B4E}"/>
              </a:ext>
            </a:extLst>
          </p:cNvPr>
          <p:cNvSpPr>
            <a:spLocks noGrp="1"/>
          </p:cNvSpPr>
          <p:nvPr>
            <p:ph type="sldNum" sz="quarter" idx="20"/>
          </p:nvPr>
        </p:nvSpPr>
        <p:spPr/>
        <p:txBody>
          <a:bodyPr/>
          <a:lstStyle/>
          <a:p>
            <a:fld id="{8FA771FB-DEE6-409D-B8EC-9AC05733ABD0}" type="slidenum">
              <a:rPr lang="en-US" smtClean="0"/>
              <a:t>23</a:t>
            </a:fld>
            <a:endParaRPr lang="en-US" dirty="0"/>
          </a:p>
        </p:txBody>
      </p:sp>
      <p:sp>
        <p:nvSpPr>
          <p:cNvPr id="13" name="Title 12">
            <a:extLst>
              <a:ext uri="{FF2B5EF4-FFF2-40B4-BE49-F238E27FC236}">
                <a16:creationId xmlns:a16="http://schemas.microsoft.com/office/drawing/2014/main" id="{7945C87D-91F6-442B-AD64-985A79FC6EF6}"/>
              </a:ext>
            </a:extLst>
          </p:cNvPr>
          <p:cNvSpPr>
            <a:spLocks noGrp="1"/>
          </p:cNvSpPr>
          <p:nvPr>
            <p:ph type="title"/>
          </p:nvPr>
        </p:nvSpPr>
        <p:spPr/>
        <p:txBody>
          <a:bodyPr/>
          <a:lstStyle/>
          <a:p>
            <a:r>
              <a:rPr lang="en-US" dirty="0"/>
              <a:t>Common data source types</a:t>
            </a:r>
          </a:p>
        </p:txBody>
      </p:sp>
      <p:grpSp>
        <p:nvGrpSpPr>
          <p:cNvPr id="3" name="On-prem">
            <a:extLst>
              <a:ext uri="{FF2B5EF4-FFF2-40B4-BE49-F238E27FC236}">
                <a16:creationId xmlns:a16="http://schemas.microsoft.com/office/drawing/2014/main" id="{AAEF9A8B-2971-4D83-93D5-00FC83467D22}"/>
              </a:ext>
            </a:extLst>
          </p:cNvPr>
          <p:cNvGrpSpPr/>
          <p:nvPr/>
        </p:nvGrpSpPr>
        <p:grpSpPr>
          <a:xfrm>
            <a:off x="1071365" y="1254538"/>
            <a:ext cx="5858855" cy="1649567"/>
            <a:chOff x="1071365" y="1254538"/>
            <a:chExt cx="5858855" cy="1649567"/>
          </a:xfrm>
        </p:grpSpPr>
        <p:pic>
          <p:nvPicPr>
            <p:cNvPr id="68" name="Content Placeholder 22">
              <a:extLst>
                <a:ext uri="{FF2B5EF4-FFF2-40B4-BE49-F238E27FC236}">
                  <a16:creationId xmlns:a16="http://schemas.microsoft.com/office/drawing/2014/main" id="{E5D032B1-D023-4631-BE3A-A1AFACFBF73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365" y="1254538"/>
              <a:ext cx="1584959" cy="1592884"/>
            </a:xfrm>
            <a:prstGeom prst="rect">
              <a:avLst/>
            </a:prstGeom>
          </p:spPr>
        </p:pic>
        <p:sp>
          <p:nvSpPr>
            <p:cNvPr id="67" name="TextBox 66">
              <a:extLst>
                <a:ext uri="{FF2B5EF4-FFF2-40B4-BE49-F238E27FC236}">
                  <a16:creationId xmlns:a16="http://schemas.microsoft.com/office/drawing/2014/main" id="{E77B96CC-9DF8-4482-B1DB-3DD401CCE2E7}"/>
                </a:ext>
              </a:extLst>
            </p:cNvPr>
            <p:cNvSpPr txBox="1"/>
            <p:nvPr/>
          </p:nvSpPr>
          <p:spPr>
            <a:xfrm>
              <a:off x="2580925" y="1866314"/>
              <a:ext cx="4349295" cy="369332"/>
            </a:xfrm>
            <a:prstGeom prst="rect">
              <a:avLst/>
            </a:prstGeom>
            <a:noFill/>
          </p:spPr>
          <p:txBody>
            <a:bodyPr wrap="square" rtlCol="0">
              <a:spAutoFit/>
            </a:bodyPr>
            <a:lstStyle/>
            <a:p>
              <a:r>
                <a:rPr lang="en-US" b="1" dirty="0">
                  <a:solidFill>
                    <a:schemeClr val="tx2"/>
                  </a:solidFill>
                </a:rPr>
                <a:t>On-premises databases or file stores</a:t>
              </a:r>
            </a:p>
          </p:txBody>
        </p:sp>
        <p:sp>
          <p:nvSpPr>
            <p:cNvPr id="65" name="Rectangle 64">
              <a:extLst>
                <a:ext uri="{FF2B5EF4-FFF2-40B4-BE49-F238E27FC236}">
                  <a16:creationId xmlns:a16="http://schemas.microsoft.com/office/drawing/2014/main" id="{41F401C1-D104-4F1F-9397-3F5F5DE033C0}"/>
                </a:ext>
              </a:extLst>
            </p:cNvPr>
            <p:cNvSpPr/>
            <p:nvPr/>
          </p:nvSpPr>
          <p:spPr>
            <a:xfrm>
              <a:off x="2580925" y="2257774"/>
              <a:ext cx="3773787" cy="646331"/>
            </a:xfrm>
            <a:prstGeom prst="rect">
              <a:avLst/>
            </a:prstGeom>
          </p:spPr>
          <p:txBody>
            <a:bodyPr wrap="square">
              <a:spAutoFit/>
            </a:bodyPr>
            <a:lstStyle/>
            <a:p>
              <a:r>
                <a:rPr lang="en-US" dirty="0">
                  <a:solidFill>
                    <a:schemeClr val="tx2"/>
                  </a:solidFill>
                </a:rPr>
                <a:t>Application data is owned and managed by the organization.</a:t>
              </a:r>
            </a:p>
          </p:txBody>
        </p:sp>
      </p:grpSp>
      <p:cxnSp>
        <p:nvCxnSpPr>
          <p:cNvPr id="22" name="Connector: Elbow 21">
            <a:extLst>
              <a:ext uri="{FF2B5EF4-FFF2-40B4-BE49-F238E27FC236}">
                <a16:creationId xmlns:a16="http://schemas.microsoft.com/office/drawing/2014/main" id="{DA3D1721-9CDB-4638-A972-CD184B975EC7}"/>
              </a:ext>
              <a:ext uri="{C183D7F6-B498-43B3-948B-1728B52AA6E4}">
                <adec:decorative xmlns:adec="http://schemas.microsoft.com/office/drawing/2017/decorative" val="1"/>
              </a:ext>
            </a:extLst>
          </p:cNvPr>
          <p:cNvCxnSpPr>
            <a:cxnSpLocks/>
            <a:stCxn id="67" idx="3"/>
            <a:endCxn id="14" idx="1"/>
          </p:cNvCxnSpPr>
          <p:nvPr/>
        </p:nvCxnSpPr>
        <p:spPr>
          <a:xfrm>
            <a:off x="6930220" y="2050980"/>
            <a:ext cx="2125446" cy="1735501"/>
          </a:xfrm>
          <a:prstGeom prst="bentConnector3">
            <a:avLst>
              <a:gd name="adj1" fmla="val 24904"/>
            </a:avLst>
          </a:prstGeom>
          <a:ln w="44450">
            <a:solidFill>
              <a:schemeClr val="hlink"/>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grpSp>
        <p:nvGrpSpPr>
          <p:cNvPr id="4" name="Public">
            <a:extLst>
              <a:ext uri="{FF2B5EF4-FFF2-40B4-BE49-F238E27FC236}">
                <a16:creationId xmlns:a16="http://schemas.microsoft.com/office/drawing/2014/main" id="{EBED5D59-D8BB-405A-959F-CBFAA3721D4F}"/>
              </a:ext>
            </a:extLst>
          </p:cNvPr>
          <p:cNvGrpSpPr/>
          <p:nvPr/>
        </p:nvGrpSpPr>
        <p:grpSpPr>
          <a:xfrm>
            <a:off x="1185995" y="3123754"/>
            <a:ext cx="5884524" cy="1741589"/>
            <a:chOff x="1185995" y="3123754"/>
            <a:chExt cx="5884524" cy="1741589"/>
          </a:xfrm>
        </p:grpSpPr>
        <p:pic>
          <p:nvPicPr>
            <p:cNvPr id="73" name="Content Placeholder 30">
              <a:extLst>
                <a:ext uri="{FF2B5EF4-FFF2-40B4-BE49-F238E27FC236}">
                  <a16:creationId xmlns:a16="http://schemas.microsoft.com/office/drawing/2014/main" id="{AF48C9A7-9909-49C2-A8AE-97B0ECF5CA9A}"/>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5995" y="3123754"/>
              <a:ext cx="1355697" cy="1355697"/>
            </a:xfrm>
            <a:prstGeom prst="rect">
              <a:avLst/>
            </a:prstGeom>
          </p:spPr>
        </p:pic>
        <p:sp>
          <p:nvSpPr>
            <p:cNvPr id="72" name="TextBox 71">
              <a:extLst>
                <a:ext uri="{FF2B5EF4-FFF2-40B4-BE49-F238E27FC236}">
                  <a16:creationId xmlns:a16="http://schemas.microsoft.com/office/drawing/2014/main" id="{5CAAB800-386B-4B4A-9DCC-6AD212BA2876}"/>
                </a:ext>
              </a:extLst>
            </p:cNvPr>
            <p:cNvSpPr txBox="1"/>
            <p:nvPr/>
          </p:nvSpPr>
          <p:spPr>
            <a:xfrm>
              <a:off x="2580925" y="3616936"/>
              <a:ext cx="2021298" cy="369332"/>
            </a:xfrm>
            <a:prstGeom prst="rect">
              <a:avLst/>
            </a:prstGeom>
            <a:noFill/>
          </p:spPr>
          <p:txBody>
            <a:bodyPr wrap="square" rtlCol="0">
              <a:spAutoFit/>
            </a:bodyPr>
            <a:lstStyle/>
            <a:p>
              <a:r>
                <a:rPr lang="en-US" b="1" dirty="0">
                  <a:solidFill>
                    <a:schemeClr val="tx2"/>
                  </a:solidFill>
                </a:rPr>
                <a:t>Public datasets</a:t>
              </a:r>
            </a:p>
          </p:txBody>
        </p:sp>
        <p:sp>
          <p:nvSpPr>
            <p:cNvPr id="70" name="Rectangle 69">
              <a:extLst>
                <a:ext uri="{FF2B5EF4-FFF2-40B4-BE49-F238E27FC236}">
                  <a16:creationId xmlns:a16="http://schemas.microsoft.com/office/drawing/2014/main" id="{EF57D33A-43A2-45F2-9900-678B1812CFFB}"/>
                </a:ext>
              </a:extLst>
            </p:cNvPr>
            <p:cNvSpPr/>
            <p:nvPr/>
          </p:nvSpPr>
          <p:spPr>
            <a:xfrm>
              <a:off x="2580925" y="3941799"/>
              <a:ext cx="4489594" cy="923544"/>
            </a:xfrm>
            <a:prstGeom prst="rect">
              <a:avLst/>
            </a:prstGeom>
          </p:spPr>
          <p:txBody>
            <a:bodyPr wrap="square">
              <a:spAutoFit/>
            </a:bodyPr>
            <a:lstStyle/>
            <a:p>
              <a:r>
                <a:rPr lang="en-US" dirty="0">
                  <a:solidFill>
                    <a:schemeClr val="tx2"/>
                  </a:solidFill>
                </a:rPr>
                <a:t>Data is aggregated about a topic, such as census data, health data, and population data.</a:t>
              </a:r>
            </a:p>
          </p:txBody>
        </p:sp>
      </p:grpSp>
      <p:cxnSp>
        <p:nvCxnSpPr>
          <p:cNvPr id="24" name="Connector: Elbow 23">
            <a:extLst>
              <a:ext uri="{FF2B5EF4-FFF2-40B4-BE49-F238E27FC236}">
                <a16:creationId xmlns:a16="http://schemas.microsoft.com/office/drawing/2014/main" id="{55AEBBCC-688D-4378-A177-9EF29E8AB5D0}"/>
              </a:ext>
              <a:ext uri="{C183D7F6-B498-43B3-948B-1728B52AA6E4}">
                <adec:decorative xmlns:adec="http://schemas.microsoft.com/office/drawing/2017/decorative" val="1"/>
              </a:ext>
            </a:extLst>
          </p:cNvPr>
          <p:cNvCxnSpPr>
            <a:cxnSpLocks/>
            <a:stCxn id="72" idx="3"/>
            <a:endCxn id="14" idx="1"/>
          </p:cNvCxnSpPr>
          <p:nvPr/>
        </p:nvCxnSpPr>
        <p:spPr>
          <a:xfrm flipV="1">
            <a:off x="4602223" y="3786481"/>
            <a:ext cx="4453443" cy="0"/>
          </a:xfrm>
          <a:prstGeom prst="straightConnector1">
            <a:avLst/>
          </a:prstGeom>
          <a:ln w="44450">
            <a:solidFill>
              <a:schemeClr val="hlink"/>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grpSp>
        <p:nvGrpSpPr>
          <p:cNvPr id="5" name="Events">
            <a:extLst>
              <a:ext uri="{FF2B5EF4-FFF2-40B4-BE49-F238E27FC236}">
                <a16:creationId xmlns:a16="http://schemas.microsoft.com/office/drawing/2014/main" id="{348382AC-2315-4FED-852B-8A4B6B130AA9}"/>
              </a:ext>
            </a:extLst>
          </p:cNvPr>
          <p:cNvGrpSpPr/>
          <p:nvPr/>
        </p:nvGrpSpPr>
        <p:grpSpPr>
          <a:xfrm>
            <a:off x="1023893" y="4640751"/>
            <a:ext cx="6027712" cy="1688300"/>
            <a:chOff x="1023893" y="4640751"/>
            <a:chExt cx="6027712" cy="1688300"/>
          </a:xfrm>
        </p:grpSpPr>
        <p:pic>
          <p:nvPicPr>
            <p:cNvPr id="78" name="Content Placeholder 32">
              <a:extLst>
                <a:ext uri="{FF2B5EF4-FFF2-40B4-BE49-F238E27FC236}">
                  <a16:creationId xmlns:a16="http://schemas.microsoft.com/office/drawing/2014/main" id="{17383BEA-7350-489C-BF32-D6BDC987A8AB}"/>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3893" y="4640751"/>
              <a:ext cx="1679900" cy="1688300"/>
            </a:xfrm>
            <a:prstGeom prst="rect">
              <a:avLst/>
            </a:prstGeom>
          </p:spPr>
        </p:pic>
        <p:sp>
          <p:nvSpPr>
            <p:cNvPr id="77" name="TextBox 76">
              <a:extLst>
                <a:ext uri="{FF2B5EF4-FFF2-40B4-BE49-F238E27FC236}">
                  <a16:creationId xmlns:a16="http://schemas.microsoft.com/office/drawing/2014/main" id="{9F123C47-6F25-4BFA-814D-157887484B7C}"/>
                </a:ext>
              </a:extLst>
            </p:cNvPr>
            <p:cNvSpPr txBox="1"/>
            <p:nvPr/>
          </p:nvSpPr>
          <p:spPr>
            <a:xfrm>
              <a:off x="2580925" y="5300235"/>
              <a:ext cx="3303445" cy="369332"/>
            </a:xfrm>
            <a:prstGeom prst="rect">
              <a:avLst/>
            </a:prstGeom>
            <a:noFill/>
          </p:spPr>
          <p:txBody>
            <a:bodyPr wrap="square" rtlCol="0">
              <a:spAutoFit/>
            </a:bodyPr>
            <a:lstStyle/>
            <a:p>
              <a:r>
                <a:rPr lang="en-US" b="1" dirty="0">
                  <a:solidFill>
                    <a:schemeClr val="tx2"/>
                  </a:solidFill>
                </a:rPr>
                <a:t>Events, IoT devices, sensors</a:t>
              </a:r>
            </a:p>
          </p:txBody>
        </p:sp>
        <p:sp>
          <p:nvSpPr>
            <p:cNvPr id="75" name="Rectangle 74">
              <a:extLst>
                <a:ext uri="{FF2B5EF4-FFF2-40B4-BE49-F238E27FC236}">
                  <a16:creationId xmlns:a16="http://schemas.microsoft.com/office/drawing/2014/main" id="{D74A1E5A-F1AB-45DE-B86E-72AE3D0605EE}"/>
                </a:ext>
              </a:extLst>
            </p:cNvPr>
            <p:cNvSpPr/>
            <p:nvPr/>
          </p:nvSpPr>
          <p:spPr>
            <a:xfrm>
              <a:off x="2580925" y="5634131"/>
              <a:ext cx="4470680" cy="646331"/>
            </a:xfrm>
            <a:prstGeom prst="rect">
              <a:avLst/>
            </a:prstGeom>
          </p:spPr>
          <p:txBody>
            <a:bodyPr wrap="square">
              <a:spAutoFit/>
            </a:bodyPr>
            <a:lstStyle/>
            <a:p>
              <a:r>
                <a:rPr lang="en-US" dirty="0">
                  <a:solidFill>
                    <a:schemeClr val="tx2"/>
                  </a:solidFill>
                </a:rPr>
                <a:t>Data is generated continually by events and includes a time-based component. </a:t>
              </a:r>
            </a:p>
          </p:txBody>
        </p:sp>
      </p:grpSp>
      <p:cxnSp>
        <p:nvCxnSpPr>
          <p:cNvPr id="26" name="Connector: Elbow 25">
            <a:extLst>
              <a:ext uri="{FF2B5EF4-FFF2-40B4-BE49-F238E27FC236}">
                <a16:creationId xmlns:a16="http://schemas.microsoft.com/office/drawing/2014/main" id="{5B112A0F-747A-4FC4-919A-5BE9FEDE65EA}"/>
              </a:ext>
              <a:ext uri="{C183D7F6-B498-43B3-948B-1728B52AA6E4}">
                <adec:decorative xmlns:adec="http://schemas.microsoft.com/office/drawing/2017/decorative" val="1"/>
              </a:ext>
            </a:extLst>
          </p:cNvPr>
          <p:cNvCxnSpPr>
            <a:cxnSpLocks/>
            <a:stCxn id="77" idx="3"/>
            <a:endCxn id="14" idx="1"/>
          </p:cNvCxnSpPr>
          <p:nvPr/>
        </p:nvCxnSpPr>
        <p:spPr>
          <a:xfrm flipV="1">
            <a:off x="5884370" y="3786481"/>
            <a:ext cx="3171296" cy="1698420"/>
          </a:xfrm>
          <a:prstGeom prst="bentConnector3">
            <a:avLst>
              <a:gd name="adj1" fmla="val 50000"/>
            </a:avLst>
          </a:prstGeom>
          <a:ln w="44450">
            <a:solidFill>
              <a:schemeClr val="hlink"/>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
        <p:nvSpPr>
          <p:cNvPr id="14" name="Arrow: Ingestion">
            <a:extLst>
              <a:ext uri="{FF2B5EF4-FFF2-40B4-BE49-F238E27FC236}">
                <a16:creationId xmlns:a16="http://schemas.microsoft.com/office/drawing/2014/main" id="{D2E2869A-5FFA-464D-A6BE-25503ECC287E}"/>
              </a:ext>
            </a:extLst>
          </p:cNvPr>
          <p:cNvSpPr/>
          <p:nvPr/>
        </p:nvSpPr>
        <p:spPr>
          <a:xfrm>
            <a:off x="8772039" y="3502854"/>
            <a:ext cx="2377440" cy="567253"/>
          </a:xfrm>
          <a:prstGeom prst="chevron">
            <a:avLst/>
          </a:prstGeom>
          <a:solidFill>
            <a:srgbClr val="26226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Ingestion</a:t>
            </a:r>
          </a:p>
        </p:txBody>
      </p:sp>
    </p:spTree>
    <p:custDataLst>
      <p:tags r:id="rId1"/>
    </p:custDataLst>
    <p:extLst>
      <p:ext uri="{BB962C8B-B14F-4D97-AF65-F5344CB8AC3E}">
        <p14:creationId xmlns:p14="http://schemas.microsoft.com/office/powerpoint/2010/main" val="872847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A2F109-5F51-4502-91D8-D1E111632B4E}"/>
              </a:ext>
            </a:extLst>
          </p:cNvPr>
          <p:cNvSpPr>
            <a:spLocks noGrp="1"/>
          </p:cNvSpPr>
          <p:nvPr>
            <p:ph type="sldNum" sz="quarter" idx="20"/>
          </p:nvPr>
        </p:nvSpPr>
        <p:spPr/>
        <p:txBody>
          <a:bodyPr/>
          <a:lstStyle/>
          <a:p>
            <a:fld id="{8FA771FB-DEE6-409D-B8EC-9AC05733ABD0}" type="slidenum">
              <a:rPr lang="en-US" smtClean="0"/>
              <a:t>24</a:t>
            </a:fld>
            <a:endParaRPr lang="en-US" dirty="0"/>
          </a:p>
        </p:txBody>
      </p:sp>
      <p:sp>
        <p:nvSpPr>
          <p:cNvPr id="13" name="Title 12">
            <a:extLst>
              <a:ext uri="{FF2B5EF4-FFF2-40B4-BE49-F238E27FC236}">
                <a16:creationId xmlns:a16="http://schemas.microsoft.com/office/drawing/2014/main" id="{7945C87D-91F6-442B-AD64-985A79FC6EF6}"/>
              </a:ext>
            </a:extLst>
          </p:cNvPr>
          <p:cNvSpPr>
            <a:spLocks noGrp="1"/>
          </p:cNvSpPr>
          <p:nvPr>
            <p:ph type="title"/>
          </p:nvPr>
        </p:nvSpPr>
        <p:spPr/>
        <p:txBody>
          <a:bodyPr/>
          <a:lstStyle/>
          <a:p>
            <a:r>
              <a:rPr lang="en-US" dirty="0"/>
              <a:t>Pipeline considerations based on data source type</a:t>
            </a:r>
          </a:p>
        </p:txBody>
      </p:sp>
      <p:grpSp>
        <p:nvGrpSpPr>
          <p:cNvPr id="55" name="On-prem">
            <a:extLst>
              <a:ext uri="{FF2B5EF4-FFF2-40B4-BE49-F238E27FC236}">
                <a16:creationId xmlns:a16="http://schemas.microsoft.com/office/drawing/2014/main" id="{562D09A1-DB93-4A75-9B8C-27F2E42C0808}"/>
              </a:ext>
            </a:extLst>
          </p:cNvPr>
          <p:cNvGrpSpPr/>
          <p:nvPr/>
        </p:nvGrpSpPr>
        <p:grpSpPr>
          <a:xfrm>
            <a:off x="1071365" y="1254538"/>
            <a:ext cx="5858855" cy="1592884"/>
            <a:chOff x="1071365" y="1254538"/>
            <a:chExt cx="5858855" cy="1592884"/>
          </a:xfrm>
        </p:grpSpPr>
        <p:pic>
          <p:nvPicPr>
            <p:cNvPr id="41" name="Content Placeholder 22">
              <a:extLst>
                <a:ext uri="{FF2B5EF4-FFF2-40B4-BE49-F238E27FC236}">
                  <a16:creationId xmlns:a16="http://schemas.microsoft.com/office/drawing/2014/main" id="{D518A20D-3A0C-41F8-A18D-B4F76C97A002}"/>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365" y="1254538"/>
              <a:ext cx="1584959" cy="1592884"/>
            </a:xfrm>
            <a:prstGeom prst="rect">
              <a:avLst/>
            </a:prstGeom>
          </p:spPr>
        </p:pic>
        <p:sp>
          <p:nvSpPr>
            <p:cNvPr id="42" name="TextBox 41">
              <a:extLst>
                <a:ext uri="{FF2B5EF4-FFF2-40B4-BE49-F238E27FC236}">
                  <a16:creationId xmlns:a16="http://schemas.microsoft.com/office/drawing/2014/main" id="{7154FC0E-B813-43A6-A1D2-B5D41B541EFE}"/>
                </a:ext>
              </a:extLst>
            </p:cNvPr>
            <p:cNvSpPr txBox="1"/>
            <p:nvPr/>
          </p:nvSpPr>
          <p:spPr>
            <a:xfrm>
              <a:off x="2580925" y="1866314"/>
              <a:ext cx="4349295" cy="369332"/>
            </a:xfrm>
            <a:prstGeom prst="rect">
              <a:avLst/>
            </a:prstGeom>
            <a:noFill/>
          </p:spPr>
          <p:txBody>
            <a:bodyPr wrap="square" rtlCol="0">
              <a:spAutoFit/>
            </a:bodyPr>
            <a:lstStyle/>
            <a:p>
              <a:r>
                <a:rPr lang="en-US" b="1" dirty="0">
                  <a:solidFill>
                    <a:schemeClr val="tx2"/>
                  </a:solidFill>
                </a:rPr>
                <a:t>On-premises databases or file stores</a:t>
              </a:r>
            </a:p>
          </p:txBody>
        </p:sp>
      </p:grpSp>
      <p:sp>
        <p:nvSpPr>
          <p:cNvPr id="21" name="Callout: Line 20">
            <a:extLst>
              <a:ext uri="{FF2B5EF4-FFF2-40B4-BE49-F238E27FC236}">
                <a16:creationId xmlns:a16="http://schemas.microsoft.com/office/drawing/2014/main" id="{05BA8DCA-5F2F-408F-B5BF-2CFDACB71596}"/>
              </a:ext>
            </a:extLst>
          </p:cNvPr>
          <p:cNvSpPr/>
          <p:nvPr/>
        </p:nvSpPr>
        <p:spPr>
          <a:xfrm flipH="1">
            <a:off x="7713901" y="1319460"/>
            <a:ext cx="4206240" cy="1463040"/>
          </a:xfrm>
          <a:prstGeom prst="borderCallout1">
            <a:avLst>
              <a:gd name="adj1" fmla="val 50704"/>
              <a:gd name="adj2" fmla="val 100113"/>
              <a:gd name="adj3" fmla="val 50597"/>
              <a:gd name="adj4" fmla="val 111475"/>
            </a:avLst>
          </a:prstGeom>
          <a:solidFill>
            <a:schemeClr val="bg2"/>
          </a:solidFill>
          <a:ln w="44450">
            <a:solidFill>
              <a:srgbClr val="262262"/>
            </a:solidFill>
          </a:ln>
          <a:effectLst>
            <a:outerShdw blurRad="63500" dist="53881" dir="2700016" rotWithShape="0">
              <a:srgbClr val="232F3E">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2"/>
                </a:solidFill>
              </a:rPr>
              <a:t>Is controlled by the organization and might be ready for analysis</a:t>
            </a:r>
          </a:p>
          <a:p>
            <a:pPr marL="285750" indent="-285750">
              <a:buFont typeface="Arial" panose="020B0604020202020204" pitchFamily="34" charset="0"/>
              <a:buChar char="•"/>
            </a:pPr>
            <a:r>
              <a:rPr lang="en-US" dirty="0">
                <a:solidFill>
                  <a:schemeClr val="tx2"/>
                </a:solidFill>
              </a:rPr>
              <a:t>Might contain private information</a:t>
            </a:r>
          </a:p>
          <a:p>
            <a:pPr marL="285750" indent="-285750">
              <a:buFont typeface="Arial" panose="020B0604020202020204" pitchFamily="34" charset="0"/>
              <a:buChar char="•"/>
            </a:pPr>
            <a:r>
              <a:rPr lang="en-US" dirty="0">
                <a:solidFill>
                  <a:schemeClr val="tx2"/>
                </a:solidFill>
              </a:rPr>
              <a:t>Is often structured</a:t>
            </a:r>
          </a:p>
        </p:txBody>
      </p:sp>
      <p:grpSp>
        <p:nvGrpSpPr>
          <p:cNvPr id="56" name="Public">
            <a:extLst>
              <a:ext uri="{FF2B5EF4-FFF2-40B4-BE49-F238E27FC236}">
                <a16:creationId xmlns:a16="http://schemas.microsoft.com/office/drawing/2014/main" id="{F804D349-DA03-4F50-92FC-227F4BFACDE6}"/>
              </a:ext>
            </a:extLst>
          </p:cNvPr>
          <p:cNvGrpSpPr/>
          <p:nvPr/>
        </p:nvGrpSpPr>
        <p:grpSpPr>
          <a:xfrm>
            <a:off x="1185995" y="3123754"/>
            <a:ext cx="3416228" cy="1355697"/>
            <a:chOff x="1185995" y="3123754"/>
            <a:chExt cx="3416228" cy="1355697"/>
          </a:xfrm>
        </p:grpSpPr>
        <p:pic>
          <p:nvPicPr>
            <p:cNvPr id="46" name="Content Placeholder 30">
              <a:extLst>
                <a:ext uri="{FF2B5EF4-FFF2-40B4-BE49-F238E27FC236}">
                  <a16:creationId xmlns:a16="http://schemas.microsoft.com/office/drawing/2014/main" id="{0FB34EFB-5798-42B4-A89E-0F55B5C883FD}"/>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5995" y="3123754"/>
              <a:ext cx="1355697" cy="1355697"/>
            </a:xfrm>
            <a:prstGeom prst="rect">
              <a:avLst/>
            </a:prstGeom>
          </p:spPr>
        </p:pic>
        <p:sp>
          <p:nvSpPr>
            <p:cNvPr id="47" name="TextBox 46">
              <a:extLst>
                <a:ext uri="{FF2B5EF4-FFF2-40B4-BE49-F238E27FC236}">
                  <a16:creationId xmlns:a16="http://schemas.microsoft.com/office/drawing/2014/main" id="{1C7D047E-449D-4DD8-9FE9-163FCFC9DC15}"/>
                </a:ext>
              </a:extLst>
            </p:cNvPr>
            <p:cNvSpPr txBox="1"/>
            <p:nvPr/>
          </p:nvSpPr>
          <p:spPr>
            <a:xfrm>
              <a:off x="2580925" y="3616936"/>
              <a:ext cx="2021298" cy="369332"/>
            </a:xfrm>
            <a:prstGeom prst="rect">
              <a:avLst/>
            </a:prstGeom>
            <a:noFill/>
          </p:spPr>
          <p:txBody>
            <a:bodyPr wrap="square" rtlCol="0">
              <a:spAutoFit/>
            </a:bodyPr>
            <a:lstStyle/>
            <a:p>
              <a:r>
                <a:rPr lang="en-US" b="1" dirty="0">
                  <a:solidFill>
                    <a:schemeClr val="tx2"/>
                  </a:solidFill>
                </a:rPr>
                <a:t>Public datasets</a:t>
              </a:r>
            </a:p>
          </p:txBody>
        </p:sp>
      </p:grpSp>
      <p:sp>
        <p:nvSpPr>
          <p:cNvPr id="23" name="Callout: Line 22">
            <a:extLst>
              <a:ext uri="{FF2B5EF4-FFF2-40B4-BE49-F238E27FC236}">
                <a16:creationId xmlns:a16="http://schemas.microsoft.com/office/drawing/2014/main" id="{24884097-BB04-4E51-B8C6-4BC6B43CBED0}"/>
              </a:ext>
            </a:extLst>
          </p:cNvPr>
          <p:cNvSpPr/>
          <p:nvPr/>
        </p:nvSpPr>
        <p:spPr>
          <a:xfrm flipH="1">
            <a:off x="7713901" y="3036420"/>
            <a:ext cx="4206240" cy="1463040"/>
          </a:xfrm>
          <a:prstGeom prst="borderCallout1">
            <a:avLst>
              <a:gd name="adj1" fmla="val 50900"/>
              <a:gd name="adj2" fmla="val 99836"/>
              <a:gd name="adj3" fmla="val 51216"/>
              <a:gd name="adj4" fmla="val 110267"/>
            </a:avLst>
          </a:prstGeom>
          <a:solidFill>
            <a:schemeClr val="bg2"/>
          </a:solidFill>
          <a:ln w="44450">
            <a:solidFill>
              <a:srgbClr val="262262"/>
            </a:solidFill>
          </a:ln>
          <a:effectLst>
            <a:outerShdw blurRad="63500" dist="53881" dir="2700016" rotWithShape="0">
              <a:srgbClr val="232F3E">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2"/>
                </a:solidFill>
              </a:rPr>
              <a:t>Contains data you might not need</a:t>
            </a:r>
          </a:p>
          <a:p>
            <a:pPr marL="285750" indent="-285750">
              <a:buFont typeface="Arial" panose="020B0604020202020204" pitchFamily="34" charset="0"/>
              <a:buChar char="•"/>
            </a:pPr>
            <a:r>
              <a:rPr lang="en-US" dirty="0">
                <a:solidFill>
                  <a:schemeClr val="tx2"/>
                </a:solidFill>
              </a:rPr>
              <a:t>Probably requires transformation and merging with other data</a:t>
            </a:r>
          </a:p>
          <a:p>
            <a:pPr marL="285750" indent="-285750">
              <a:buFont typeface="Arial" panose="020B0604020202020204" pitchFamily="34" charset="0"/>
              <a:buChar char="•"/>
            </a:pPr>
            <a:r>
              <a:rPr lang="en-US" dirty="0">
                <a:solidFill>
                  <a:schemeClr val="tx2"/>
                </a:solidFill>
              </a:rPr>
              <a:t>Is often semistructured data</a:t>
            </a:r>
          </a:p>
        </p:txBody>
      </p:sp>
      <p:grpSp>
        <p:nvGrpSpPr>
          <p:cNvPr id="57" name="Events">
            <a:extLst>
              <a:ext uri="{FF2B5EF4-FFF2-40B4-BE49-F238E27FC236}">
                <a16:creationId xmlns:a16="http://schemas.microsoft.com/office/drawing/2014/main" id="{BD870ECA-903F-46B7-81A9-C8173262C857}"/>
              </a:ext>
            </a:extLst>
          </p:cNvPr>
          <p:cNvGrpSpPr/>
          <p:nvPr/>
        </p:nvGrpSpPr>
        <p:grpSpPr>
          <a:xfrm>
            <a:off x="1023893" y="4640751"/>
            <a:ext cx="4860477" cy="1688300"/>
            <a:chOff x="1023893" y="4640751"/>
            <a:chExt cx="4860477" cy="1688300"/>
          </a:xfrm>
        </p:grpSpPr>
        <p:pic>
          <p:nvPicPr>
            <p:cNvPr id="51" name="Content Placeholder 32">
              <a:extLst>
                <a:ext uri="{FF2B5EF4-FFF2-40B4-BE49-F238E27FC236}">
                  <a16:creationId xmlns:a16="http://schemas.microsoft.com/office/drawing/2014/main" id="{2AD9FF5B-3912-4712-95E7-8B52F8EB865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3893" y="4640751"/>
              <a:ext cx="1679900" cy="1688300"/>
            </a:xfrm>
            <a:prstGeom prst="rect">
              <a:avLst/>
            </a:prstGeom>
          </p:spPr>
        </p:pic>
        <p:sp>
          <p:nvSpPr>
            <p:cNvPr id="52" name="TextBox 51">
              <a:extLst>
                <a:ext uri="{FF2B5EF4-FFF2-40B4-BE49-F238E27FC236}">
                  <a16:creationId xmlns:a16="http://schemas.microsoft.com/office/drawing/2014/main" id="{274DF69E-EA1D-49C1-BFA5-F2F5EB62F86B}"/>
                </a:ext>
              </a:extLst>
            </p:cNvPr>
            <p:cNvSpPr txBox="1"/>
            <p:nvPr/>
          </p:nvSpPr>
          <p:spPr>
            <a:xfrm>
              <a:off x="2580925" y="5300235"/>
              <a:ext cx="3303445" cy="369332"/>
            </a:xfrm>
            <a:prstGeom prst="rect">
              <a:avLst/>
            </a:prstGeom>
            <a:noFill/>
          </p:spPr>
          <p:txBody>
            <a:bodyPr wrap="square" rtlCol="0">
              <a:spAutoFit/>
            </a:bodyPr>
            <a:lstStyle/>
            <a:p>
              <a:r>
                <a:rPr lang="en-US" b="1" dirty="0">
                  <a:solidFill>
                    <a:schemeClr val="tx2"/>
                  </a:solidFill>
                </a:rPr>
                <a:t>Events, IoT devices, sensors</a:t>
              </a:r>
            </a:p>
          </p:txBody>
        </p:sp>
      </p:grpSp>
      <p:sp>
        <p:nvSpPr>
          <p:cNvPr id="27" name="Callout: Line 26">
            <a:extLst>
              <a:ext uri="{FF2B5EF4-FFF2-40B4-BE49-F238E27FC236}">
                <a16:creationId xmlns:a16="http://schemas.microsoft.com/office/drawing/2014/main" id="{5A4378BD-561C-4853-A852-B7ACC01DA825}"/>
              </a:ext>
            </a:extLst>
          </p:cNvPr>
          <p:cNvSpPr/>
          <p:nvPr/>
        </p:nvSpPr>
        <p:spPr>
          <a:xfrm flipH="1">
            <a:off x="7713901" y="4753381"/>
            <a:ext cx="4206240" cy="1463040"/>
          </a:xfrm>
          <a:prstGeom prst="borderCallout1">
            <a:avLst>
              <a:gd name="adj1" fmla="val 50900"/>
              <a:gd name="adj2" fmla="val 99836"/>
              <a:gd name="adj3" fmla="val 51216"/>
              <a:gd name="adj4" fmla="val 111475"/>
            </a:avLst>
          </a:prstGeom>
          <a:solidFill>
            <a:schemeClr val="bg2"/>
          </a:solidFill>
          <a:ln w="44450">
            <a:solidFill>
              <a:srgbClr val="262262"/>
            </a:solidFill>
          </a:ln>
          <a:effectLst>
            <a:outerShdw blurRad="63500" dist="53881" dir="2700016" rotWithShape="0">
              <a:srgbClr val="232F3E">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2"/>
                </a:solidFill>
              </a:rPr>
              <a:t>Requires streaming ingestion and storage for time-series data </a:t>
            </a:r>
          </a:p>
          <a:p>
            <a:pPr marL="285750" indent="-285750">
              <a:buFont typeface="Arial" panose="020B0604020202020204" pitchFamily="34" charset="0"/>
              <a:buChar char="•"/>
            </a:pPr>
            <a:r>
              <a:rPr lang="en-US" dirty="0">
                <a:solidFill>
                  <a:schemeClr val="tx2"/>
                </a:solidFill>
              </a:rPr>
              <a:t>Often requires real-time processing</a:t>
            </a:r>
          </a:p>
        </p:txBody>
      </p:sp>
    </p:spTree>
    <p:custDataLst>
      <p:tags r:id="rId1"/>
    </p:custDataLst>
    <p:extLst>
      <p:ext uri="{BB962C8B-B14F-4D97-AF65-F5344CB8AC3E}">
        <p14:creationId xmlns:p14="http://schemas.microsoft.com/office/powerpoint/2010/main" val="3378348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A2F109-5F51-4502-91D8-D1E111632B4E}"/>
              </a:ext>
            </a:extLst>
          </p:cNvPr>
          <p:cNvSpPr>
            <a:spLocks noGrp="1"/>
          </p:cNvSpPr>
          <p:nvPr>
            <p:ph type="sldNum" sz="quarter" idx="20"/>
          </p:nvPr>
        </p:nvSpPr>
        <p:spPr/>
        <p:txBody>
          <a:bodyPr/>
          <a:lstStyle/>
          <a:p>
            <a:fld id="{8FA771FB-DEE6-409D-B8EC-9AC05733ABD0}" type="slidenum">
              <a:rPr lang="en-US" smtClean="0"/>
              <a:t>25</a:t>
            </a:fld>
            <a:endParaRPr lang="en-US" dirty="0"/>
          </a:p>
        </p:txBody>
      </p:sp>
      <p:sp>
        <p:nvSpPr>
          <p:cNvPr id="13" name="Title 12">
            <a:extLst>
              <a:ext uri="{FF2B5EF4-FFF2-40B4-BE49-F238E27FC236}">
                <a16:creationId xmlns:a16="http://schemas.microsoft.com/office/drawing/2014/main" id="{7945C87D-91F6-442B-AD64-985A79FC6EF6}"/>
              </a:ext>
            </a:extLst>
          </p:cNvPr>
          <p:cNvSpPr>
            <a:spLocks noGrp="1"/>
          </p:cNvSpPr>
          <p:nvPr>
            <p:ph type="title"/>
          </p:nvPr>
        </p:nvSpPr>
        <p:spPr/>
        <p:txBody>
          <a:bodyPr/>
          <a:lstStyle/>
          <a:p>
            <a:r>
              <a:rPr lang="en-US" dirty="0"/>
              <a:t>Example use cases based on data sources</a:t>
            </a:r>
          </a:p>
        </p:txBody>
      </p:sp>
      <p:grpSp>
        <p:nvGrpSpPr>
          <p:cNvPr id="36" name="On-prem">
            <a:extLst>
              <a:ext uri="{FF2B5EF4-FFF2-40B4-BE49-F238E27FC236}">
                <a16:creationId xmlns:a16="http://schemas.microsoft.com/office/drawing/2014/main" id="{7DCAB1D4-305E-462E-8C76-0255EF37AAC9}"/>
              </a:ext>
            </a:extLst>
          </p:cNvPr>
          <p:cNvGrpSpPr/>
          <p:nvPr/>
        </p:nvGrpSpPr>
        <p:grpSpPr>
          <a:xfrm>
            <a:off x="1071365" y="1254538"/>
            <a:ext cx="5858855" cy="1592884"/>
            <a:chOff x="1071365" y="1254538"/>
            <a:chExt cx="5858855" cy="1592884"/>
          </a:xfrm>
        </p:grpSpPr>
        <p:pic>
          <p:nvPicPr>
            <p:cNvPr id="38" name="Content Placeholder 22">
              <a:extLst>
                <a:ext uri="{FF2B5EF4-FFF2-40B4-BE49-F238E27FC236}">
                  <a16:creationId xmlns:a16="http://schemas.microsoft.com/office/drawing/2014/main" id="{D222BB18-2240-4C38-9812-D53243BD044C}"/>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365" y="1254538"/>
              <a:ext cx="1584959" cy="1592884"/>
            </a:xfrm>
            <a:prstGeom prst="rect">
              <a:avLst/>
            </a:prstGeom>
          </p:spPr>
        </p:pic>
        <p:sp>
          <p:nvSpPr>
            <p:cNvPr id="37" name="TextBox 36">
              <a:extLst>
                <a:ext uri="{FF2B5EF4-FFF2-40B4-BE49-F238E27FC236}">
                  <a16:creationId xmlns:a16="http://schemas.microsoft.com/office/drawing/2014/main" id="{411ED40D-5783-40CA-950D-850C44B7DA87}"/>
                </a:ext>
              </a:extLst>
            </p:cNvPr>
            <p:cNvSpPr txBox="1"/>
            <p:nvPr/>
          </p:nvSpPr>
          <p:spPr>
            <a:xfrm>
              <a:off x="2580925" y="1866314"/>
              <a:ext cx="4349295" cy="369332"/>
            </a:xfrm>
            <a:prstGeom prst="rect">
              <a:avLst/>
            </a:prstGeom>
            <a:noFill/>
          </p:spPr>
          <p:txBody>
            <a:bodyPr wrap="square" rtlCol="0">
              <a:spAutoFit/>
            </a:bodyPr>
            <a:lstStyle/>
            <a:p>
              <a:r>
                <a:rPr lang="en-US" b="1" dirty="0">
                  <a:solidFill>
                    <a:schemeClr val="tx2"/>
                  </a:solidFill>
                </a:rPr>
                <a:t>On-premises databases or file stores</a:t>
              </a:r>
            </a:p>
          </p:txBody>
        </p:sp>
      </p:grpSp>
      <p:sp>
        <p:nvSpPr>
          <p:cNvPr id="21" name="Callout: Line 20">
            <a:extLst>
              <a:ext uri="{FF2B5EF4-FFF2-40B4-BE49-F238E27FC236}">
                <a16:creationId xmlns:a16="http://schemas.microsoft.com/office/drawing/2014/main" id="{05BA8DCA-5F2F-408F-B5BF-2CFDACB71596}"/>
              </a:ext>
            </a:extLst>
          </p:cNvPr>
          <p:cNvSpPr/>
          <p:nvPr/>
        </p:nvSpPr>
        <p:spPr>
          <a:xfrm flipH="1">
            <a:off x="7717536" y="1316736"/>
            <a:ext cx="4206240" cy="1463040"/>
          </a:xfrm>
          <a:prstGeom prst="borderCallout1">
            <a:avLst>
              <a:gd name="adj1" fmla="val 50704"/>
              <a:gd name="adj2" fmla="val 100113"/>
              <a:gd name="adj3" fmla="val 50597"/>
              <a:gd name="adj4" fmla="val 111475"/>
            </a:avLst>
          </a:prstGeom>
          <a:solidFill>
            <a:schemeClr val="bg2"/>
          </a:solidFill>
          <a:ln w="44450">
            <a:solidFill>
              <a:srgbClr val="18AB4B"/>
            </a:solidFill>
          </a:ln>
          <a:effectLst>
            <a:outerShdw blurRad="63500" dist="53881" dir="2700016" rotWithShape="0">
              <a:srgbClr val="232F3E">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2"/>
                </a:solidFill>
              </a:rPr>
              <a:t>A healthcare company runs analysis on customer data to identify patients who haven't received care lately.</a:t>
            </a:r>
          </a:p>
        </p:txBody>
      </p:sp>
      <p:grpSp>
        <p:nvGrpSpPr>
          <p:cNvPr id="39" name="Public">
            <a:extLst>
              <a:ext uri="{FF2B5EF4-FFF2-40B4-BE49-F238E27FC236}">
                <a16:creationId xmlns:a16="http://schemas.microsoft.com/office/drawing/2014/main" id="{91E78825-30BC-4594-8CBA-78844AD93F06}"/>
              </a:ext>
            </a:extLst>
          </p:cNvPr>
          <p:cNvGrpSpPr/>
          <p:nvPr/>
        </p:nvGrpSpPr>
        <p:grpSpPr>
          <a:xfrm>
            <a:off x="1185995" y="3123754"/>
            <a:ext cx="3416228" cy="1355697"/>
            <a:chOff x="1185995" y="3123754"/>
            <a:chExt cx="3416228" cy="1355697"/>
          </a:xfrm>
        </p:grpSpPr>
        <p:pic>
          <p:nvPicPr>
            <p:cNvPr id="41" name="Content Placeholder 30">
              <a:extLst>
                <a:ext uri="{FF2B5EF4-FFF2-40B4-BE49-F238E27FC236}">
                  <a16:creationId xmlns:a16="http://schemas.microsoft.com/office/drawing/2014/main" id="{851114B1-75E3-4EAF-87BE-9CE3E219E7E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5995" y="3123754"/>
              <a:ext cx="1355697" cy="1355697"/>
            </a:xfrm>
            <a:prstGeom prst="rect">
              <a:avLst/>
            </a:prstGeom>
          </p:spPr>
        </p:pic>
        <p:sp>
          <p:nvSpPr>
            <p:cNvPr id="40" name="TextBox 39">
              <a:extLst>
                <a:ext uri="{FF2B5EF4-FFF2-40B4-BE49-F238E27FC236}">
                  <a16:creationId xmlns:a16="http://schemas.microsoft.com/office/drawing/2014/main" id="{668FEC9A-637F-4029-808D-6A64DF4459F6}"/>
                </a:ext>
              </a:extLst>
            </p:cNvPr>
            <p:cNvSpPr txBox="1"/>
            <p:nvPr/>
          </p:nvSpPr>
          <p:spPr>
            <a:xfrm>
              <a:off x="2580925" y="3616936"/>
              <a:ext cx="2021298" cy="369332"/>
            </a:xfrm>
            <a:prstGeom prst="rect">
              <a:avLst/>
            </a:prstGeom>
            <a:noFill/>
          </p:spPr>
          <p:txBody>
            <a:bodyPr wrap="square" rtlCol="0">
              <a:spAutoFit/>
            </a:bodyPr>
            <a:lstStyle/>
            <a:p>
              <a:r>
                <a:rPr lang="en-US" b="1" dirty="0">
                  <a:solidFill>
                    <a:schemeClr val="tx2"/>
                  </a:solidFill>
                </a:rPr>
                <a:t>Public datasets</a:t>
              </a:r>
            </a:p>
          </p:txBody>
        </p:sp>
      </p:grpSp>
      <p:sp>
        <p:nvSpPr>
          <p:cNvPr id="23" name="Callout: Line 22">
            <a:extLst>
              <a:ext uri="{FF2B5EF4-FFF2-40B4-BE49-F238E27FC236}">
                <a16:creationId xmlns:a16="http://schemas.microsoft.com/office/drawing/2014/main" id="{24884097-BB04-4E51-B8C6-4BC6B43CBED0}"/>
              </a:ext>
            </a:extLst>
          </p:cNvPr>
          <p:cNvSpPr/>
          <p:nvPr/>
        </p:nvSpPr>
        <p:spPr>
          <a:xfrm flipH="1">
            <a:off x="7717536" y="3035808"/>
            <a:ext cx="4206240" cy="1463040"/>
          </a:xfrm>
          <a:prstGeom prst="borderCallout1">
            <a:avLst>
              <a:gd name="adj1" fmla="val 50900"/>
              <a:gd name="adj2" fmla="val 99836"/>
              <a:gd name="adj3" fmla="val 51216"/>
              <a:gd name="adj4" fmla="val 111475"/>
            </a:avLst>
          </a:prstGeom>
          <a:solidFill>
            <a:schemeClr val="bg2"/>
          </a:solidFill>
          <a:ln w="44450">
            <a:solidFill>
              <a:srgbClr val="18AB4B"/>
            </a:solidFill>
          </a:ln>
          <a:effectLst>
            <a:outerShdw blurRad="63500" dist="53881" dir="2700016" rotWithShape="0">
              <a:srgbClr val="232F3E">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2"/>
                </a:solidFill>
              </a:rPr>
              <a:t>A healthcare company combines public health data with customer data for a personalized mobile app that identifies demographic-based risk factors.</a:t>
            </a:r>
          </a:p>
        </p:txBody>
      </p:sp>
      <p:grpSp>
        <p:nvGrpSpPr>
          <p:cNvPr id="42" name="Events">
            <a:extLst>
              <a:ext uri="{FF2B5EF4-FFF2-40B4-BE49-F238E27FC236}">
                <a16:creationId xmlns:a16="http://schemas.microsoft.com/office/drawing/2014/main" id="{E051DB81-6EA5-4018-9A49-EAFE4167836B}"/>
              </a:ext>
            </a:extLst>
          </p:cNvPr>
          <p:cNvGrpSpPr/>
          <p:nvPr/>
        </p:nvGrpSpPr>
        <p:grpSpPr>
          <a:xfrm>
            <a:off x="1023893" y="4640751"/>
            <a:ext cx="4860477" cy="1688300"/>
            <a:chOff x="1023893" y="4640751"/>
            <a:chExt cx="4860477" cy="1688300"/>
          </a:xfrm>
        </p:grpSpPr>
        <p:pic>
          <p:nvPicPr>
            <p:cNvPr id="44" name="Content Placeholder 32">
              <a:extLst>
                <a:ext uri="{FF2B5EF4-FFF2-40B4-BE49-F238E27FC236}">
                  <a16:creationId xmlns:a16="http://schemas.microsoft.com/office/drawing/2014/main" id="{ACB4F3BB-97F2-443D-B991-8324AED10D4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3893" y="4640751"/>
              <a:ext cx="1679900" cy="1688300"/>
            </a:xfrm>
            <a:prstGeom prst="rect">
              <a:avLst/>
            </a:prstGeom>
          </p:spPr>
        </p:pic>
        <p:sp>
          <p:nvSpPr>
            <p:cNvPr id="43" name="TextBox 42">
              <a:extLst>
                <a:ext uri="{FF2B5EF4-FFF2-40B4-BE49-F238E27FC236}">
                  <a16:creationId xmlns:a16="http://schemas.microsoft.com/office/drawing/2014/main" id="{CDF1D16F-DBC9-4310-BC94-3A17436AC7F8}"/>
                </a:ext>
              </a:extLst>
            </p:cNvPr>
            <p:cNvSpPr txBox="1"/>
            <p:nvPr/>
          </p:nvSpPr>
          <p:spPr>
            <a:xfrm>
              <a:off x="2580925" y="5300235"/>
              <a:ext cx="3303445" cy="369332"/>
            </a:xfrm>
            <a:prstGeom prst="rect">
              <a:avLst/>
            </a:prstGeom>
            <a:noFill/>
          </p:spPr>
          <p:txBody>
            <a:bodyPr wrap="square" rtlCol="0">
              <a:spAutoFit/>
            </a:bodyPr>
            <a:lstStyle/>
            <a:p>
              <a:r>
                <a:rPr lang="en-US" b="1" dirty="0">
                  <a:solidFill>
                    <a:schemeClr val="tx2"/>
                  </a:solidFill>
                </a:rPr>
                <a:t>Events, IoT devices, sensors</a:t>
              </a:r>
            </a:p>
          </p:txBody>
        </p:sp>
      </p:grpSp>
      <p:sp>
        <p:nvSpPr>
          <p:cNvPr id="27" name="Callout: Line 26">
            <a:extLst>
              <a:ext uri="{FF2B5EF4-FFF2-40B4-BE49-F238E27FC236}">
                <a16:creationId xmlns:a16="http://schemas.microsoft.com/office/drawing/2014/main" id="{5A4378BD-561C-4853-A852-B7ACC01DA825}"/>
              </a:ext>
            </a:extLst>
          </p:cNvPr>
          <p:cNvSpPr/>
          <p:nvPr/>
        </p:nvSpPr>
        <p:spPr>
          <a:xfrm flipH="1">
            <a:off x="7717536" y="4751800"/>
            <a:ext cx="4206240" cy="1463040"/>
          </a:xfrm>
          <a:prstGeom prst="borderCallout1">
            <a:avLst>
              <a:gd name="adj1" fmla="val 50900"/>
              <a:gd name="adj2" fmla="val 99836"/>
              <a:gd name="adj3" fmla="val 51216"/>
              <a:gd name="adj4" fmla="val 111475"/>
            </a:avLst>
          </a:prstGeom>
          <a:solidFill>
            <a:schemeClr val="bg2"/>
          </a:solidFill>
          <a:ln w="44450">
            <a:solidFill>
              <a:srgbClr val="18AB4B"/>
            </a:solidFill>
          </a:ln>
          <a:effectLst>
            <a:outerShdw blurRad="63500" dist="53881" dir="2700016" rotWithShape="0">
              <a:srgbClr val="232F3E">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2"/>
                </a:solidFill>
              </a:rPr>
              <a:t>A mobile app provides real-time heart rate monitoring and alerts when heart rate data coincides with a risk pattern.</a:t>
            </a:r>
          </a:p>
        </p:txBody>
      </p:sp>
    </p:spTree>
    <p:custDataLst>
      <p:tags r:id="rId1"/>
    </p:custDataLst>
    <p:extLst>
      <p:ext uri="{BB962C8B-B14F-4D97-AF65-F5344CB8AC3E}">
        <p14:creationId xmlns:p14="http://schemas.microsoft.com/office/powerpoint/2010/main" val="2116156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0B05E4-6A33-414F-A9A5-BD5839B09F24}"/>
              </a:ext>
            </a:extLst>
          </p:cNvPr>
          <p:cNvSpPr>
            <a:spLocks noGrp="1"/>
          </p:cNvSpPr>
          <p:nvPr>
            <p:ph type="sldNum" sz="quarter" idx="20"/>
          </p:nvPr>
        </p:nvSpPr>
        <p:spPr/>
        <p:txBody>
          <a:bodyPr/>
          <a:lstStyle/>
          <a:p>
            <a:fld id="{8FA771FB-DEE6-409D-B8EC-9AC05733ABD0}" type="slidenum">
              <a:rPr lang="en-US" smtClean="0"/>
              <a:t>26</a:t>
            </a:fld>
            <a:endParaRPr lang="en-US" dirty="0"/>
          </a:p>
        </p:txBody>
      </p:sp>
      <p:sp>
        <p:nvSpPr>
          <p:cNvPr id="3" name="Title 2">
            <a:extLst>
              <a:ext uri="{FF2B5EF4-FFF2-40B4-BE49-F238E27FC236}">
                <a16:creationId xmlns:a16="http://schemas.microsoft.com/office/drawing/2014/main" id="{882CE981-5E20-44F9-8989-07D44AC9FE2E}"/>
              </a:ext>
            </a:extLst>
          </p:cNvPr>
          <p:cNvSpPr>
            <a:spLocks noGrp="1"/>
          </p:cNvSpPr>
          <p:nvPr>
            <p:ph type="title"/>
          </p:nvPr>
        </p:nvSpPr>
        <p:spPr/>
        <p:txBody>
          <a:bodyPr/>
          <a:lstStyle/>
          <a:p>
            <a:r>
              <a:rPr lang="en-US" dirty="0"/>
              <a:t>The challenges of variety</a:t>
            </a:r>
          </a:p>
        </p:txBody>
      </p:sp>
      <p:sp>
        <p:nvSpPr>
          <p:cNvPr id="4" name="Text Placeholder 3">
            <a:extLst>
              <a:ext uri="{FF2B5EF4-FFF2-40B4-BE49-F238E27FC236}">
                <a16:creationId xmlns:a16="http://schemas.microsoft.com/office/drawing/2014/main" id="{504CC3B4-AC9A-4A1C-95EB-90CB78B8FDBC}"/>
              </a:ext>
            </a:extLst>
          </p:cNvPr>
          <p:cNvSpPr>
            <a:spLocks noGrp="1"/>
          </p:cNvSpPr>
          <p:nvPr>
            <p:ph type="body" idx="1"/>
          </p:nvPr>
        </p:nvSpPr>
        <p:spPr/>
        <p:txBody>
          <a:bodyPr/>
          <a:lstStyle/>
          <a:p>
            <a:pPr>
              <a:spcAft>
                <a:spcPts val="1200"/>
              </a:spcAft>
            </a:pPr>
            <a:r>
              <a:rPr lang="en-US" dirty="0"/>
              <a:t>The way the data has been formatted and stored might impact your ability to analyze it.</a:t>
            </a:r>
          </a:p>
          <a:p>
            <a:pPr>
              <a:spcAft>
                <a:spcPts val="1200"/>
              </a:spcAft>
            </a:pPr>
            <a:r>
              <a:rPr lang="en-US" dirty="0"/>
              <a:t>Ingestion and processing methods can become complex when you must combine different data types and sources.</a:t>
            </a:r>
          </a:p>
          <a:p>
            <a:pPr>
              <a:spcAft>
                <a:spcPts val="1200"/>
              </a:spcAft>
            </a:pPr>
            <a:r>
              <a:rPr lang="en-US" dirty="0"/>
              <a:t>Data veracity can be more difficult to maintain when multiple data types and sources must be merged.</a:t>
            </a:r>
          </a:p>
        </p:txBody>
      </p:sp>
    </p:spTree>
    <p:custDataLst>
      <p:tags r:id="rId1"/>
    </p:custDataLst>
    <p:extLst>
      <p:ext uri="{BB962C8B-B14F-4D97-AF65-F5344CB8AC3E}">
        <p14:creationId xmlns:p14="http://schemas.microsoft.com/office/powerpoint/2010/main" val="34804851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D1E767F3-2387-4D45-8440-62E78B886E95}"/>
              </a:ext>
            </a:extLst>
          </p:cNvPr>
          <p:cNvSpPr>
            <a:spLocks noGrp="1"/>
          </p:cNvSpPr>
          <p:nvPr>
            <p:ph type="sldNum" sz="quarter" idx="20"/>
          </p:nvPr>
        </p:nvSpPr>
        <p:spPr/>
        <p:txBody>
          <a:bodyPr/>
          <a:lstStyle/>
          <a:p>
            <a:fld id="{363DB862-5E2B-42BB-8337-D46E9881345F}" type="slidenum">
              <a:rPr lang="en-US" smtClean="0"/>
              <a:t>27</a:t>
            </a:fld>
            <a:endParaRPr lang="en-US" dirty="0"/>
          </a:p>
        </p:txBody>
      </p:sp>
      <p:sp>
        <p:nvSpPr>
          <p:cNvPr id="9" name="Title 8">
            <a:extLst>
              <a:ext uri="{FF2B5EF4-FFF2-40B4-BE49-F238E27FC236}">
                <a16:creationId xmlns:a16="http://schemas.microsoft.com/office/drawing/2014/main" id="{C4B450B2-E8A9-4F64-9A30-E7CA8A399F31}"/>
              </a:ext>
            </a:extLst>
          </p:cNvPr>
          <p:cNvSpPr>
            <a:spLocks noGrp="1"/>
          </p:cNvSpPr>
          <p:nvPr>
            <p:ph type="ctrTitle"/>
          </p:nvPr>
        </p:nvSpPr>
        <p:spPr/>
        <p:txBody>
          <a:bodyPr/>
          <a:lstStyle/>
          <a:p>
            <a:r>
              <a:rPr lang="en-US" dirty="0"/>
              <a:t>Key takeaways: Variety – data sources</a:t>
            </a:r>
          </a:p>
        </p:txBody>
      </p:sp>
      <p:pic>
        <p:nvPicPr>
          <p:cNvPr id="14" name="Content Placeholder 13">
            <a:extLst>
              <a:ext uri="{FF2B5EF4-FFF2-40B4-BE49-F238E27FC236}">
                <a16:creationId xmlns:a16="http://schemas.microsoft.com/office/drawing/2014/main" id="{A61D6114-D209-4E27-AC9F-BA86AD61B907}"/>
              </a:ext>
              <a:ext uri="{C183D7F6-B498-43B3-948B-1728B52AA6E4}">
                <adec:decorative xmlns:adec="http://schemas.microsoft.com/office/drawing/2017/decorative" val="1"/>
              </a:ext>
            </a:extLst>
          </p:cNvPr>
          <p:cNvPicPr>
            <a:picLocks noGrp="1" noChangeAspect="1"/>
          </p:cNvPicPr>
          <p:nvPr>
            <p:ph idx="9"/>
          </p:nvPr>
        </p:nvPicPr>
        <p:blipFill>
          <a:blip r:embed="rId4">
            <a:extLst>
              <a:ext uri="{28A0092B-C50C-407E-A947-70E740481C1C}">
                <a14:useLocalDpi xmlns:a14="http://schemas.microsoft.com/office/drawing/2010/main" val="0"/>
              </a:ext>
            </a:extLst>
          </a:blip>
          <a:stretch>
            <a:fillRect/>
          </a:stretch>
        </p:blipFill>
        <p:spPr>
          <a:xfrm>
            <a:off x="968565" y="2892425"/>
            <a:ext cx="2511045" cy="2743200"/>
          </a:xfrm>
        </p:spPr>
      </p:pic>
      <p:sp>
        <p:nvSpPr>
          <p:cNvPr id="10" name="Text Placeholder 9">
            <a:extLst>
              <a:ext uri="{FF2B5EF4-FFF2-40B4-BE49-F238E27FC236}">
                <a16:creationId xmlns:a16="http://schemas.microsoft.com/office/drawing/2014/main" id="{3132710A-30C4-475B-B36F-1B4EB123A729}"/>
              </a:ext>
            </a:extLst>
          </p:cNvPr>
          <p:cNvSpPr>
            <a:spLocks noGrp="1"/>
          </p:cNvSpPr>
          <p:nvPr>
            <p:ph type="body" idx="1"/>
          </p:nvPr>
        </p:nvSpPr>
        <p:spPr/>
        <p:txBody>
          <a:bodyPr/>
          <a:lstStyle/>
          <a:p>
            <a:pPr>
              <a:spcAft>
                <a:spcPts val="1200"/>
              </a:spcAft>
            </a:pPr>
            <a:r>
              <a:rPr lang="en-US" dirty="0"/>
              <a:t>Data source types include organizational stores, public datasets, and time-series data.</a:t>
            </a:r>
          </a:p>
          <a:p>
            <a:pPr>
              <a:spcAft>
                <a:spcPts val="1200"/>
              </a:spcAft>
            </a:pPr>
            <a:r>
              <a:rPr lang="en-US" dirty="0"/>
              <a:t>Combining datasets can enrich analysis but can also complicate processing.</a:t>
            </a:r>
          </a:p>
        </p:txBody>
      </p:sp>
    </p:spTree>
    <p:custDataLst>
      <p:tags r:id="rId1"/>
    </p:custDataLst>
    <p:extLst>
      <p:ext uri="{BB962C8B-B14F-4D97-AF65-F5344CB8AC3E}">
        <p14:creationId xmlns:p14="http://schemas.microsoft.com/office/powerpoint/2010/main" val="35424494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4C092E-3A97-4EAA-9E6A-F1D5BE6FB7F6}"/>
              </a:ext>
            </a:extLst>
          </p:cNvPr>
          <p:cNvSpPr>
            <a:spLocks noGrp="1"/>
          </p:cNvSpPr>
          <p:nvPr>
            <p:ph type="title"/>
          </p:nvPr>
        </p:nvSpPr>
        <p:spPr/>
        <p:txBody>
          <a:bodyPr/>
          <a:lstStyle/>
          <a:p>
            <a:r>
              <a:rPr lang="en-US" dirty="0"/>
              <a:t>Veracity and value</a:t>
            </a:r>
          </a:p>
        </p:txBody>
      </p:sp>
      <p:sp>
        <p:nvSpPr>
          <p:cNvPr id="6" name="Subtitle 5">
            <a:extLst>
              <a:ext uri="{FF2B5EF4-FFF2-40B4-BE49-F238E27FC236}">
                <a16:creationId xmlns:a16="http://schemas.microsoft.com/office/drawing/2014/main" id="{4848BCAA-ED34-4507-98C9-00A2D7A2BB4F}"/>
              </a:ext>
            </a:extLst>
          </p:cNvPr>
          <p:cNvSpPr>
            <a:spLocks noGrp="1"/>
          </p:cNvSpPr>
          <p:nvPr>
            <p:ph type="subTitle" idx="1"/>
          </p:nvPr>
        </p:nvSpPr>
        <p:spPr/>
        <p:txBody>
          <a:bodyPr/>
          <a:lstStyle/>
          <a:p>
            <a:r>
              <a:rPr lang="en-US" dirty="0"/>
              <a:t>The Elements of Data</a:t>
            </a:r>
          </a:p>
          <a:p>
            <a:endParaRPr lang="en-US" dirty="0"/>
          </a:p>
        </p:txBody>
      </p:sp>
    </p:spTree>
    <p:custDataLst>
      <p:tags r:id="rId1"/>
    </p:custDataLst>
    <p:extLst>
      <p:ext uri="{BB962C8B-B14F-4D97-AF65-F5344CB8AC3E}">
        <p14:creationId xmlns:p14="http://schemas.microsoft.com/office/powerpoint/2010/main" val="3056511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6296CF7-59DD-4D9A-BAC1-47C8CBE6A1B7}"/>
              </a:ext>
            </a:extLst>
          </p:cNvPr>
          <p:cNvSpPr>
            <a:spLocks noGrp="1"/>
          </p:cNvSpPr>
          <p:nvPr>
            <p:ph type="sldNum" sz="quarter" idx="20"/>
          </p:nvPr>
        </p:nvSpPr>
        <p:spPr/>
        <p:txBody>
          <a:bodyPr/>
          <a:lstStyle/>
          <a:p>
            <a:fld id="{8FA771FB-DEE6-409D-B8EC-9AC05733ABD0}" type="slidenum">
              <a:rPr lang="en-US" smtClean="0"/>
              <a:t>29</a:t>
            </a:fld>
            <a:endParaRPr lang="en-US" dirty="0"/>
          </a:p>
        </p:txBody>
      </p:sp>
      <p:sp>
        <p:nvSpPr>
          <p:cNvPr id="4" name="Title 3">
            <a:extLst>
              <a:ext uri="{FF2B5EF4-FFF2-40B4-BE49-F238E27FC236}">
                <a16:creationId xmlns:a16="http://schemas.microsoft.com/office/drawing/2014/main" id="{BAC7078F-52C4-46CF-B0C7-26B5DC58FE7E}"/>
              </a:ext>
            </a:extLst>
          </p:cNvPr>
          <p:cNvSpPr>
            <a:spLocks noGrp="1"/>
          </p:cNvSpPr>
          <p:nvPr>
            <p:ph type="title"/>
          </p:nvPr>
        </p:nvSpPr>
        <p:spPr/>
        <p:txBody>
          <a:bodyPr/>
          <a:lstStyle/>
          <a:p>
            <a:r>
              <a:rPr lang="en-US" dirty="0"/>
              <a:t>Value rests on veracity</a:t>
            </a:r>
          </a:p>
        </p:txBody>
      </p:sp>
      <p:sp>
        <p:nvSpPr>
          <p:cNvPr id="5" name="Text Placeholder 4">
            <a:extLst>
              <a:ext uri="{FF2B5EF4-FFF2-40B4-BE49-F238E27FC236}">
                <a16:creationId xmlns:a16="http://schemas.microsoft.com/office/drawing/2014/main" id="{38939669-DC20-4E76-8EA6-34061BCFB663}"/>
              </a:ext>
            </a:extLst>
          </p:cNvPr>
          <p:cNvSpPr>
            <a:spLocks noGrp="1"/>
          </p:cNvSpPr>
          <p:nvPr>
            <p:ph type="body" idx="1"/>
          </p:nvPr>
        </p:nvSpPr>
        <p:spPr>
          <a:xfrm>
            <a:off x="365760" y="1098608"/>
            <a:ext cx="11569209" cy="1881537"/>
          </a:xfrm>
        </p:spPr>
        <p:txBody>
          <a:bodyPr/>
          <a:lstStyle/>
          <a:p>
            <a:pPr marL="0" indent="0">
              <a:buNone/>
            </a:pPr>
            <a:r>
              <a:rPr lang="en-US" dirty="0"/>
              <a:t>Making a data-driven decision with bad data is worse than making a decision without data.</a:t>
            </a:r>
          </a:p>
        </p:txBody>
      </p:sp>
      <p:pic>
        <p:nvPicPr>
          <p:cNvPr id="9" name="Picture 8" descr="Data processing through a pipeline. ">
            <a:extLst>
              <a:ext uri="{FF2B5EF4-FFF2-40B4-BE49-F238E27FC236}">
                <a16:creationId xmlns:a16="http://schemas.microsoft.com/office/drawing/2014/main" id="{1D1D1609-90B4-494E-82A8-5546284CB2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312" y="3731077"/>
            <a:ext cx="5462489" cy="780356"/>
          </a:xfrm>
          <a:prstGeom prst="rect">
            <a:avLst/>
          </a:prstGeom>
        </p:spPr>
      </p:pic>
      <p:cxnSp>
        <p:nvCxnSpPr>
          <p:cNvPr id="38" name="Connector: Elbow 37">
            <a:extLst>
              <a:ext uri="{FF2B5EF4-FFF2-40B4-BE49-F238E27FC236}">
                <a16:creationId xmlns:a16="http://schemas.microsoft.com/office/drawing/2014/main" id="{9CAD8A8C-D48A-4C3F-8D7F-90622668E592}"/>
              </a:ext>
              <a:ext uri="{C183D7F6-B498-43B3-948B-1728B52AA6E4}">
                <adec:decorative xmlns:adec="http://schemas.microsoft.com/office/drawing/2017/decorative" val="1"/>
              </a:ext>
            </a:extLst>
          </p:cNvPr>
          <p:cNvCxnSpPr>
            <a:cxnSpLocks/>
            <a:endCxn id="15" idx="2"/>
          </p:cNvCxnSpPr>
          <p:nvPr/>
        </p:nvCxnSpPr>
        <p:spPr>
          <a:xfrm flipV="1">
            <a:off x="6208801" y="2886180"/>
            <a:ext cx="1257381" cy="1201600"/>
          </a:xfrm>
          <a:prstGeom prst="bentConnector3">
            <a:avLst/>
          </a:prstGeom>
          <a:ln w="44450">
            <a:solidFill>
              <a:srgbClr val="18AB4B"/>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
        <p:nvSpPr>
          <p:cNvPr id="15" name="With good data">
            <a:extLst>
              <a:ext uri="{FF2B5EF4-FFF2-40B4-BE49-F238E27FC236}">
                <a16:creationId xmlns:a16="http://schemas.microsoft.com/office/drawing/2014/main" id="{1EDFB7FE-154F-40E8-8E49-AF79FF1638FB}"/>
              </a:ext>
            </a:extLst>
          </p:cNvPr>
          <p:cNvSpPr>
            <a:spLocks noChangeAspect="1"/>
          </p:cNvSpPr>
          <p:nvPr/>
        </p:nvSpPr>
        <p:spPr>
          <a:xfrm>
            <a:off x="7466182" y="2383260"/>
            <a:ext cx="1007705" cy="1005840"/>
          </a:xfrm>
          <a:prstGeom prst="ellipse">
            <a:avLst/>
          </a:prstGeom>
          <a:solidFill>
            <a:schemeClr val="bg2"/>
          </a:solidFill>
          <a:ln w="25400">
            <a:solidFill>
              <a:srgbClr val="18AB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solidFill>
              </a:rPr>
              <a:t>With good data</a:t>
            </a:r>
          </a:p>
        </p:txBody>
      </p:sp>
      <p:pic>
        <p:nvPicPr>
          <p:cNvPr id="6" name="Picture House" descr="Two-story plastic building block house with landscaped yard.">
            <a:extLst>
              <a:ext uri="{FF2B5EF4-FFF2-40B4-BE49-F238E27FC236}">
                <a16:creationId xmlns:a16="http://schemas.microsoft.com/office/drawing/2014/main" id="{B1DCE47D-C4A6-41A5-A98D-1A77F53AD7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05308" y="2295406"/>
            <a:ext cx="1649128" cy="1181549"/>
          </a:xfrm>
          <a:prstGeom prst="rect">
            <a:avLst/>
          </a:prstGeom>
        </p:spPr>
      </p:pic>
      <p:cxnSp>
        <p:nvCxnSpPr>
          <p:cNvPr id="40" name="Straight Arrow Connector 39">
            <a:extLst>
              <a:ext uri="{FF2B5EF4-FFF2-40B4-BE49-F238E27FC236}">
                <a16:creationId xmlns:a16="http://schemas.microsoft.com/office/drawing/2014/main" id="{AE7BE125-C4E5-4AA9-9C6A-25026CFD7799}"/>
              </a:ext>
              <a:ext uri="{C183D7F6-B498-43B3-948B-1728B52AA6E4}">
                <adec:decorative xmlns:adec="http://schemas.microsoft.com/office/drawing/2017/decorative" val="1"/>
              </a:ext>
            </a:extLst>
          </p:cNvPr>
          <p:cNvCxnSpPr>
            <a:cxnSpLocks/>
            <a:endCxn id="28" idx="2"/>
          </p:cNvCxnSpPr>
          <p:nvPr/>
        </p:nvCxnSpPr>
        <p:spPr>
          <a:xfrm flipV="1">
            <a:off x="6208801" y="4077751"/>
            <a:ext cx="1257381" cy="10029"/>
          </a:xfrm>
          <a:prstGeom prst="straightConnector1">
            <a:avLst/>
          </a:prstGeom>
          <a:ln w="44450">
            <a:solidFill>
              <a:srgbClr val="18AB4B"/>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BA041B12-215E-4F9E-8664-CCC287544108}"/>
              </a:ext>
            </a:extLst>
          </p:cNvPr>
          <p:cNvSpPr>
            <a:spLocks noChangeAspect="1"/>
          </p:cNvSpPr>
          <p:nvPr/>
        </p:nvSpPr>
        <p:spPr>
          <a:xfrm>
            <a:off x="7466182" y="3574831"/>
            <a:ext cx="1007705" cy="1005840"/>
          </a:xfrm>
          <a:prstGeom prst="ellipse">
            <a:avLst/>
          </a:prstGeom>
          <a:solidFill>
            <a:schemeClr val="bg2"/>
          </a:solidFill>
          <a:ln w="25400">
            <a:solidFill>
              <a:srgbClr val="18AB4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2"/>
                </a:solidFill>
              </a:rPr>
              <a:t>With limited data</a:t>
            </a:r>
          </a:p>
        </p:txBody>
      </p:sp>
      <p:pic>
        <p:nvPicPr>
          <p:cNvPr id="29" name="Picture simpleHouse" descr="Simplistic building block house.">
            <a:extLst>
              <a:ext uri="{FF2B5EF4-FFF2-40B4-BE49-F238E27FC236}">
                <a16:creationId xmlns:a16="http://schemas.microsoft.com/office/drawing/2014/main" id="{C3DD3BB6-1B0D-4C83-9CED-3B9A6CF1D7CE}"/>
              </a:ext>
            </a:extLst>
          </p:cNvPr>
          <p:cNvPicPr>
            <a:picLocks noChangeAspect="1"/>
          </p:cNvPicPr>
          <p:nvPr/>
        </p:nvPicPr>
        <p:blipFill>
          <a:blip r:embed="rId6"/>
          <a:stretch>
            <a:fillRect/>
          </a:stretch>
        </p:blipFill>
        <p:spPr>
          <a:xfrm>
            <a:off x="8893384" y="3593924"/>
            <a:ext cx="1072977" cy="967654"/>
          </a:xfrm>
          <a:prstGeom prst="rect">
            <a:avLst/>
          </a:prstGeom>
        </p:spPr>
      </p:pic>
      <p:cxnSp>
        <p:nvCxnSpPr>
          <p:cNvPr id="42" name="Connector: Elbow 41">
            <a:extLst>
              <a:ext uri="{FF2B5EF4-FFF2-40B4-BE49-F238E27FC236}">
                <a16:creationId xmlns:a16="http://schemas.microsoft.com/office/drawing/2014/main" id="{3C847588-8648-4CEF-A17F-2966EFF61F76}"/>
              </a:ext>
              <a:ext uri="{C183D7F6-B498-43B3-948B-1728B52AA6E4}">
                <adec:decorative xmlns:adec="http://schemas.microsoft.com/office/drawing/2017/decorative" val="1"/>
              </a:ext>
            </a:extLst>
          </p:cNvPr>
          <p:cNvCxnSpPr>
            <a:cxnSpLocks/>
            <a:endCxn id="20" idx="2"/>
          </p:cNvCxnSpPr>
          <p:nvPr/>
        </p:nvCxnSpPr>
        <p:spPr>
          <a:xfrm>
            <a:off x="6208801" y="4087780"/>
            <a:ext cx="1257381" cy="1153452"/>
          </a:xfrm>
          <a:prstGeom prst="bentConnector3">
            <a:avLst/>
          </a:prstGeom>
          <a:ln w="44450">
            <a:solidFill>
              <a:srgbClr val="18AB4B"/>
            </a:solidFill>
            <a:tailEnd type="arrow" w="lg"/>
          </a:ln>
          <a:effectLst>
            <a:outerShdw blurRad="63500" dist="53881" dir="2700016" rotWithShape="0">
              <a:srgbClr val="232F3E">
                <a:alpha val="25000"/>
              </a:srgbClr>
            </a:outerShdw>
          </a:effectLst>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B6913B6C-6221-452A-B618-1E2E96C552E8}"/>
              </a:ext>
            </a:extLst>
          </p:cNvPr>
          <p:cNvSpPr>
            <a:spLocks noChangeAspect="1"/>
          </p:cNvSpPr>
          <p:nvPr/>
        </p:nvSpPr>
        <p:spPr>
          <a:xfrm>
            <a:off x="7466182" y="4738312"/>
            <a:ext cx="1007705" cy="1005840"/>
          </a:xfrm>
          <a:prstGeom prst="ellipse">
            <a:avLst/>
          </a:prstGeom>
          <a:solidFill>
            <a:schemeClr val="bg2"/>
          </a:solidFill>
          <a:ln w="25400">
            <a:solidFill>
              <a:srgbClr val="18AB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solidFill>
              </a:rPr>
              <a:t>With bad data</a:t>
            </a:r>
          </a:p>
        </p:txBody>
      </p:sp>
      <p:pic>
        <p:nvPicPr>
          <p:cNvPr id="8" name="Picture PinkChicken" descr="Chicken made of building blocks.">
            <a:extLst>
              <a:ext uri="{FF2B5EF4-FFF2-40B4-BE49-F238E27FC236}">
                <a16:creationId xmlns:a16="http://schemas.microsoft.com/office/drawing/2014/main" id="{BA99B504-74E1-44C6-BF71-5C172EDAE93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56941" y="4566099"/>
            <a:ext cx="1345863" cy="1350267"/>
          </a:xfrm>
          <a:prstGeom prst="rect">
            <a:avLst/>
          </a:prstGeom>
        </p:spPr>
      </p:pic>
    </p:spTree>
    <p:custDataLst>
      <p:tags r:id="rId1"/>
    </p:custDataLst>
    <p:extLst>
      <p:ext uri="{BB962C8B-B14F-4D97-AF65-F5344CB8AC3E}">
        <p14:creationId xmlns:p14="http://schemas.microsoft.com/office/powerpoint/2010/main" val="897794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46DCB67-FB59-4457-86C7-7A5D740343AD}"/>
              </a:ext>
            </a:extLst>
          </p:cNvPr>
          <p:cNvSpPr>
            <a:spLocks noGrp="1"/>
          </p:cNvSpPr>
          <p:nvPr>
            <p:ph type="sldNum" sz="quarter" idx="20"/>
          </p:nvPr>
        </p:nvSpPr>
        <p:spPr/>
        <p:txBody>
          <a:bodyPr/>
          <a:lstStyle/>
          <a:p>
            <a:fld id="{363DB862-5E2B-42BB-8337-D46E9881345F}" type="slidenum">
              <a:rPr lang="en-US" smtClean="0"/>
              <a:pPr/>
              <a:t>3</a:t>
            </a:fld>
            <a:endParaRPr lang="en-US" dirty="0"/>
          </a:p>
        </p:txBody>
      </p:sp>
      <p:sp>
        <p:nvSpPr>
          <p:cNvPr id="2" name="Title 1">
            <a:extLst>
              <a:ext uri="{FF2B5EF4-FFF2-40B4-BE49-F238E27FC236}">
                <a16:creationId xmlns:a16="http://schemas.microsoft.com/office/drawing/2014/main" id="{E83D7A9C-3A80-4FAD-849C-72E636930F7F}"/>
              </a:ext>
            </a:extLst>
          </p:cNvPr>
          <p:cNvSpPr>
            <a:spLocks noGrp="1"/>
          </p:cNvSpPr>
          <p:nvPr>
            <p:ph type="ctrTitle"/>
          </p:nvPr>
        </p:nvSpPr>
        <p:spPr/>
        <p:txBody>
          <a:bodyPr/>
          <a:lstStyle/>
          <a:p>
            <a:r>
              <a:rPr lang="en-US" dirty="0"/>
              <a:t>Module objectives</a:t>
            </a:r>
          </a:p>
        </p:txBody>
      </p:sp>
      <p:sp>
        <p:nvSpPr>
          <p:cNvPr id="6" name="Text Placeholder 5">
            <a:extLst>
              <a:ext uri="{FF2B5EF4-FFF2-40B4-BE49-F238E27FC236}">
                <a16:creationId xmlns:a16="http://schemas.microsoft.com/office/drawing/2014/main" id="{9AF8F5E3-80AF-48E5-8578-BEE210B4D0AC}"/>
              </a:ext>
            </a:extLst>
          </p:cNvPr>
          <p:cNvSpPr>
            <a:spLocks noGrp="1"/>
          </p:cNvSpPr>
          <p:nvPr>
            <p:ph type="body" idx="1"/>
          </p:nvPr>
        </p:nvSpPr>
        <p:spPr/>
        <p:txBody>
          <a:bodyPr/>
          <a:lstStyle/>
          <a:p>
            <a:pPr marL="0" indent="0">
              <a:spcAft>
                <a:spcPts val="1200"/>
              </a:spcAft>
              <a:buNone/>
            </a:pPr>
            <a:r>
              <a:rPr lang="en-US" dirty="0"/>
              <a:t>This module prepares you to do the following:</a:t>
            </a:r>
          </a:p>
          <a:p>
            <a:pPr marL="457200" lvl="1">
              <a:spcAft>
                <a:spcPts val="1200"/>
              </a:spcAft>
            </a:pPr>
            <a:r>
              <a:rPr lang="en-US" dirty="0"/>
              <a:t>List the five Vs of data.</a:t>
            </a:r>
          </a:p>
          <a:p>
            <a:pPr marL="457200" lvl="1">
              <a:spcAft>
                <a:spcPts val="1200"/>
              </a:spcAft>
            </a:pPr>
            <a:r>
              <a:rPr lang="en-US" dirty="0"/>
              <a:t>Describe the impact of volume and velocity on your data pipeline.</a:t>
            </a:r>
          </a:p>
          <a:p>
            <a:pPr marL="457200" lvl="1">
              <a:spcAft>
                <a:spcPts val="1200"/>
              </a:spcAft>
            </a:pPr>
            <a:r>
              <a:rPr lang="en-US" dirty="0"/>
              <a:t>Compare and contrast structured, semistructured, and unstructured data types.</a:t>
            </a:r>
          </a:p>
          <a:p>
            <a:pPr marL="457200" lvl="1">
              <a:spcAft>
                <a:spcPts val="1200"/>
              </a:spcAft>
            </a:pPr>
            <a:r>
              <a:rPr lang="en-US" dirty="0"/>
              <a:t>Identify data sources that are commonly used to feed data pipelines.</a:t>
            </a:r>
          </a:p>
          <a:p>
            <a:pPr marL="457200" lvl="1">
              <a:spcAft>
                <a:spcPts val="1200"/>
              </a:spcAft>
            </a:pPr>
            <a:r>
              <a:rPr lang="en-US" dirty="0"/>
              <a:t>Pose questions about data to assess its veracity.</a:t>
            </a:r>
          </a:p>
          <a:p>
            <a:pPr marL="457200" lvl="1">
              <a:spcAft>
                <a:spcPts val="1200"/>
              </a:spcAft>
            </a:pPr>
            <a:r>
              <a:rPr lang="en-US" dirty="0"/>
              <a:t>Suggest methods to improve the veracity of data in your pipeline.</a:t>
            </a:r>
          </a:p>
        </p:txBody>
      </p:sp>
    </p:spTree>
    <p:custDataLst>
      <p:tags r:id="rId1"/>
    </p:custDataLst>
    <p:extLst>
      <p:ext uri="{BB962C8B-B14F-4D97-AF65-F5344CB8AC3E}">
        <p14:creationId xmlns:p14="http://schemas.microsoft.com/office/powerpoint/2010/main" val="14968332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E01188B-315B-47E1-8B07-F336A1ACA121}"/>
              </a:ext>
            </a:extLst>
          </p:cNvPr>
          <p:cNvSpPr>
            <a:spLocks noGrp="1"/>
          </p:cNvSpPr>
          <p:nvPr>
            <p:ph type="sldNum" sz="quarter" idx="20"/>
          </p:nvPr>
        </p:nvSpPr>
        <p:spPr/>
        <p:txBody>
          <a:bodyPr/>
          <a:lstStyle/>
          <a:p>
            <a:fld id="{8FA771FB-DEE6-409D-B8EC-9AC05733ABD0}" type="slidenum">
              <a:rPr lang="en-US" smtClean="0"/>
              <a:t>30</a:t>
            </a:fld>
            <a:endParaRPr lang="en-US" dirty="0"/>
          </a:p>
        </p:txBody>
      </p:sp>
      <p:sp>
        <p:nvSpPr>
          <p:cNvPr id="4" name="Title 3">
            <a:extLst>
              <a:ext uri="{FF2B5EF4-FFF2-40B4-BE49-F238E27FC236}">
                <a16:creationId xmlns:a16="http://schemas.microsoft.com/office/drawing/2014/main" id="{E0019156-89C8-4E55-BFC8-242B23219601}"/>
              </a:ext>
            </a:extLst>
          </p:cNvPr>
          <p:cNvSpPr>
            <a:spLocks noGrp="1"/>
          </p:cNvSpPr>
          <p:nvPr>
            <p:ph type="title"/>
          </p:nvPr>
        </p:nvSpPr>
        <p:spPr>
          <a:xfrm>
            <a:off x="365760" y="299526"/>
            <a:ext cx="11569209" cy="731318"/>
          </a:xfrm>
        </p:spPr>
        <p:txBody>
          <a:bodyPr/>
          <a:lstStyle/>
          <a:p>
            <a:r>
              <a:rPr lang="en-US" dirty="0"/>
              <a:t>Veracity across the pipeline</a:t>
            </a:r>
          </a:p>
        </p:txBody>
      </p:sp>
      <p:grpSp>
        <p:nvGrpSpPr>
          <p:cNvPr id="2" name="DiscoverData">
            <a:extLst>
              <a:ext uri="{FF2B5EF4-FFF2-40B4-BE49-F238E27FC236}">
                <a16:creationId xmlns:a16="http://schemas.microsoft.com/office/drawing/2014/main" id="{947E5B59-03C2-4C0F-BAE4-BD4E9F438CBF}"/>
              </a:ext>
            </a:extLst>
          </p:cNvPr>
          <p:cNvGrpSpPr/>
          <p:nvPr/>
        </p:nvGrpSpPr>
        <p:grpSpPr>
          <a:xfrm>
            <a:off x="249796" y="3351930"/>
            <a:ext cx="4336007" cy="2670661"/>
            <a:chOff x="70418" y="2974061"/>
            <a:chExt cx="4336007" cy="3002152"/>
          </a:xfrm>
        </p:grpSpPr>
        <p:sp>
          <p:nvSpPr>
            <p:cNvPr id="10" name="TextBox 9">
              <a:extLst>
                <a:ext uri="{FF2B5EF4-FFF2-40B4-BE49-F238E27FC236}">
                  <a16:creationId xmlns:a16="http://schemas.microsoft.com/office/drawing/2014/main" id="{DAA9926E-6AA2-4E2B-B95C-A08736FA92A4}"/>
                </a:ext>
              </a:extLst>
            </p:cNvPr>
            <p:cNvSpPr txBox="1"/>
            <p:nvPr/>
          </p:nvSpPr>
          <p:spPr>
            <a:xfrm>
              <a:off x="1161005" y="2974061"/>
              <a:ext cx="1038600" cy="646331"/>
            </a:xfrm>
            <a:prstGeom prst="rect">
              <a:avLst/>
            </a:prstGeom>
            <a:noFill/>
          </p:spPr>
          <p:txBody>
            <a:bodyPr wrap="square" rtlCol="0">
              <a:spAutoFit/>
            </a:bodyPr>
            <a:lstStyle/>
            <a:p>
              <a:pPr algn="ctr"/>
              <a:r>
                <a:rPr lang="en-US" dirty="0">
                  <a:solidFill>
                    <a:schemeClr val="tx2"/>
                  </a:solidFill>
                </a:rPr>
                <a:t>Data sources</a:t>
              </a:r>
            </a:p>
          </p:txBody>
        </p:sp>
        <p:sp>
          <p:nvSpPr>
            <p:cNvPr id="19" name="Callout: Line 18">
              <a:extLst>
                <a:ext uri="{FF2B5EF4-FFF2-40B4-BE49-F238E27FC236}">
                  <a16:creationId xmlns:a16="http://schemas.microsoft.com/office/drawing/2014/main" id="{F45E2E6A-60B4-479D-BF46-B082C49234E7}"/>
                </a:ext>
              </a:extLst>
            </p:cNvPr>
            <p:cNvSpPr/>
            <p:nvPr/>
          </p:nvSpPr>
          <p:spPr>
            <a:xfrm>
              <a:off x="70418" y="4494168"/>
              <a:ext cx="4336007" cy="1482045"/>
            </a:xfrm>
            <a:prstGeom prst="borderCallout1">
              <a:avLst>
                <a:gd name="adj1" fmla="val -1156"/>
                <a:gd name="adj2" fmla="val 37085"/>
                <a:gd name="adj3" fmla="val -52232"/>
                <a:gd name="adj4" fmla="val 37119"/>
              </a:avLst>
            </a:prstGeom>
            <a:solidFill>
              <a:schemeClr val="bg2"/>
            </a:solidFill>
            <a:ln w="44450">
              <a:solidFill>
                <a:schemeClr val="tx1"/>
              </a:solidFill>
            </a:ln>
            <a:effectLst>
              <a:outerShdw blurRad="63500" dist="53881" dir="2700016" rotWithShape="0">
                <a:srgbClr val="232F3E">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2"/>
                  </a:solidFill>
                </a:rPr>
                <a:t>Discover the validity of sources.</a:t>
              </a:r>
            </a:p>
            <a:p>
              <a:pPr marL="285750" indent="-285750">
                <a:buFont typeface="Arial" panose="020B0604020202020204" pitchFamily="34" charset="0"/>
                <a:buChar char="•"/>
              </a:pPr>
              <a:r>
                <a:rPr lang="en-US" dirty="0">
                  <a:solidFill>
                    <a:schemeClr val="tx2"/>
                  </a:solidFill>
                </a:rPr>
                <a:t>Understand the state of source data.</a:t>
              </a:r>
            </a:p>
            <a:p>
              <a:pPr marL="285750" indent="-285750">
                <a:buFont typeface="Arial" panose="020B0604020202020204" pitchFamily="34" charset="0"/>
                <a:buChar char="•"/>
              </a:pPr>
              <a:r>
                <a:rPr lang="en-US" dirty="0">
                  <a:solidFill>
                    <a:schemeClr val="tx2"/>
                  </a:solidFill>
                </a:rPr>
                <a:t>Maintain the integrity of data sources you control.</a:t>
              </a:r>
            </a:p>
          </p:txBody>
        </p:sp>
      </p:grpSp>
      <p:sp>
        <p:nvSpPr>
          <p:cNvPr id="21" name="Arrow: Chevron ingest">
            <a:extLst>
              <a:ext uri="{FF2B5EF4-FFF2-40B4-BE49-F238E27FC236}">
                <a16:creationId xmlns:a16="http://schemas.microsoft.com/office/drawing/2014/main" id="{903D8BBE-75A7-4B2C-A954-6357439D9792}"/>
              </a:ext>
            </a:extLst>
          </p:cNvPr>
          <p:cNvSpPr/>
          <p:nvPr/>
        </p:nvSpPr>
        <p:spPr>
          <a:xfrm>
            <a:off x="2364372" y="3330139"/>
            <a:ext cx="2377440" cy="567253"/>
          </a:xfrm>
          <a:prstGeom prst="chevron">
            <a:avLst/>
          </a:prstGeom>
          <a:solidFill>
            <a:srgbClr val="26226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Ingestion</a:t>
            </a:r>
          </a:p>
        </p:txBody>
      </p:sp>
      <p:sp>
        <p:nvSpPr>
          <p:cNvPr id="26" name="Callout: Line 25">
            <a:extLst>
              <a:ext uri="{FF2B5EF4-FFF2-40B4-BE49-F238E27FC236}">
                <a16:creationId xmlns:a16="http://schemas.microsoft.com/office/drawing/2014/main" id="{E247F28D-64B6-4255-9E78-B4CFEF1026DE}"/>
              </a:ext>
            </a:extLst>
          </p:cNvPr>
          <p:cNvSpPr/>
          <p:nvPr/>
        </p:nvSpPr>
        <p:spPr>
          <a:xfrm>
            <a:off x="2417800" y="1447581"/>
            <a:ext cx="2064242" cy="917324"/>
          </a:xfrm>
          <a:prstGeom prst="borderCallout1">
            <a:avLst>
              <a:gd name="adj1" fmla="val 99671"/>
              <a:gd name="adj2" fmla="val 50030"/>
              <a:gd name="adj3" fmla="val 200055"/>
              <a:gd name="adj4" fmla="val 50063"/>
            </a:avLst>
          </a:prstGeom>
          <a:solidFill>
            <a:schemeClr val="bg2"/>
          </a:solidFill>
          <a:ln w="44450">
            <a:solidFill>
              <a:schemeClr val="hlink"/>
            </a:solidFill>
          </a:ln>
          <a:effectLst>
            <a:outerShdw blurRad="63500" dist="53881" dir="2700016" rotWithShape="0">
              <a:srgbClr val="232F3E">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Clean/transform data that enters the pipeline</a:t>
            </a:r>
          </a:p>
        </p:txBody>
      </p:sp>
      <p:sp>
        <p:nvSpPr>
          <p:cNvPr id="29" name="Arrow: Chevron storage">
            <a:extLst>
              <a:ext uri="{FF2B5EF4-FFF2-40B4-BE49-F238E27FC236}">
                <a16:creationId xmlns:a16="http://schemas.microsoft.com/office/drawing/2014/main" id="{B6F82A6D-D32D-4807-B136-02321D25BF06}"/>
              </a:ext>
            </a:extLst>
          </p:cNvPr>
          <p:cNvSpPr/>
          <p:nvPr/>
        </p:nvSpPr>
        <p:spPr>
          <a:xfrm>
            <a:off x="4894555" y="3007613"/>
            <a:ext cx="2377440" cy="567253"/>
          </a:xfrm>
          <a:prstGeom prst="chevron">
            <a:avLst/>
          </a:prstGeom>
          <a:solidFill>
            <a:srgbClr val="005276"/>
          </a:solidFill>
          <a:ln>
            <a:solidFill>
              <a:srgbClr val="00527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Storage</a:t>
            </a:r>
          </a:p>
        </p:txBody>
      </p:sp>
      <p:sp>
        <p:nvSpPr>
          <p:cNvPr id="20" name="Callout: Line 19">
            <a:extLst>
              <a:ext uri="{FF2B5EF4-FFF2-40B4-BE49-F238E27FC236}">
                <a16:creationId xmlns:a16="http://schemas.microsoft.com/office/drawing/2014/main" id="{50A673B2-0C7B-4584-A307-B4BD33BC4180}"/>
              </a:ext>
            </a:extLst>
          </p:cNvPr>
          <p:cNvSpPr/>
          <p:nvPr/>
        </p:nvSpPr>
        <p:spPr>
          <a:xfrm>
            <a:off x="4639565" y="1443998"/>
            <a:ext cx="6558704" cy="938664"/>
          </a:xfrm>
          <a:prstGeom prst="borderCallout1">
            <a:avLst>
              <a:gd name="adj1" fmla="val 100262"/>
              <a:gd name="adj2" fmla="val 18709"/>
              <a:gd name="adj3" fmla="val 163696"/>
              <a:gd name="adj4" fmla="val 18742"/>
            </a:avLst>
          </a:prstGeom>
          <a:solidFill>
            <a:schemeClr val="bg2"/>
          </a:solidFill>
          <a:ln w="44450">
            <a:solidFill>
              <a:srgbClr val="005276"/>
            </a:solidFill>
          </a:ln>
          <a:effectLst>
            <a:outerShdw blurRad="63500" dist="53881" dir="2700016" rotWithShape="0">
              <a:srgbClr val="232F3E">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2"/>
                </a:solidFill>
              </a:rPr>
              <a:t>Prevent unwanted changes to stored data.</a:t>
            </a:r>
          </a:p>
          <a:p>
            <a:pPr marL="285750" indent="-285750">
              <a:buFont typeface="Arial" panose="020B0604020202020204" pitchFamily="34" charset="0"/>
              <a:buChar char="•"/>
            </a:pPr>
            <a:r>
              <a:rPr lang="en-US" dirty="0">
                <a:solidFill>
                  <a:schemeClr val="tx2"/>
                </a:solidFill>
              </a:rPr>
              <a:t>Ensure consistency of all occurrences of the data element.</a:t>
            </a:r>
          </a:p>
        </p:txBody>
      </p:sp>
      <p:sp>
        <p:nvSpPr>
          <p:cNvPr id="30" name="Arrow: Chevron Process">
            <a:extLst>
              <a:ext uri="{FF2B5EF4-FFF2-40B4-BE49-F238E27FC236}">
                <a16:creationId xmlns:a16="http://schemas.microsoft.com/office/drawing/2014/main" id="{6375F415-E458-428A-A46E-3ECE7C641DDB}"/>
              </a:ext>
            </a:extLst>
          </p:cNvPr>
          <p:cNvSpPr/>
          <p:nvPr/>
        </p:nvSpPr>
        <p:spPr>
          <a:xfrm>
            <a:off x="4894555" y="3652665"/>
            <a:ext cx="2377440" cy="567253"/>
          </a:xfrm>
          <a:prstGeom prst="chevron">
            <a:avLst/>
          </a:prstGeom>
          <a:solidFill>
            <a:srgbClr val="9E1F63"/>
          </a:solidFill>
          <a:ln>
            <a:solidFill>
              <a:srgbClr val="9E1F6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Processing</a:t>
            </a:r>
          </a:p>
        </p:txBody>
      </p:sp>
      <p:sp>
        <p:nvSpPr>
          <p:cNvPr id="28" name="Arrow: Chevron AandV">
            <a:extLst>
              <a:ext uri="{FF2B5EF4-FFF2-40B4-BE49-F238E27FC236}">
                <a16:creationId xmlns:a16="http://schemas.microsoft.com/office/drawing/2014/main" id="{4D3D79D5-C0F7-4B55-87A2-E8C4FF53610C}"/>
              </a:ext>
            </a:extLst>
          </p:cNvPr>
          <p:cNvSpPr/>
          <p:nvPr/>
        </p:nvSpPr>
        <p:spPr>
          <a:xfrm>
            <a:off x="7427186" y="3330139"/>
            <a:ext cx="2377440" cy="567253"/>
          </a:xfrm>
          <a:prstGeom prst="chevron">
            <a:avLst/>
          </a:prstGeom>
          <a:solidFill>
            <a:srgbClr val="18AB4B"/>
          </a:solidFill>
          <a:ln>
            <a:solidFill>
              <a:srgbClr val="18AB4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Analysis &amp; Visualization</a:t>
            </a:r>
          </a:p>
        </p:txBody>
      </p:sp>
      <p:grpSp>
        <p:nvGrpSpPr>
          <p:cNvPr id="6" name="Processing">
            <a:extLst>
              <a:ext uri="{FF2B5EF4-FFF2-40B4-BE49-F238E27FC236}">
                <a16:creationId xmlns:a16="http://schemas.microsoft.com/office/drawing/2014/main" id="{5FA44E69-E80A-4DDC-9480-0F7AA3B4C3B6}"/>
              </a:ext>
            </a:extLst>
          </p:cNvPr>
          <p:cNvGrpSpPr/>
          <p:nvPr/>
        </p:nvGrpSpPr>
        <p:grpSpPr>
          <a:xfrm>
            <a:off x="4741812" y="4427551"/>
            <a:ext cx="6312943" cy="1193963"/>
            <a:chOff x="4804009" y="1042110"/>
            <a:chExt cx="6312943" cy="1193963"/>
          </a:xfrm>
        </p:grpSpPr>
        <p:cxnSp>
          <p:nvCxnSpPr>
            <p:cNvPr id="31" name="Straight Arrow Connector 30">
              <a:extLst>
                <a:ext uri="{FF2B5EF4-FFF2-40B4-BE49-F238E27FC236}">
                  <a16:creationId xmlns:a16="http://schemas.microsoft.com/office/drawing/2014/main" id="{CB25AC0D-3856-492B-9C17-B4DA2F8703A5}"/>
                </a:ext>
                <a:ext uri="{C183D7F6-B498-43B3-948B-1728B52AA6E4}">
                  <adec:decorative xmlns:adec="http://schemas.microsoft.com/office/drawing/2017/decorative" val="1"/>
                </a:ext>
              </a:extLst>
            </p:cNvPr>
            <p:cNvCxnSpPr>
              <a:cxnSpLocks/>
            </p:cNvCxnSpPr>
            <p:nvPr/>
          </p:nvCxnSpPr>
          <p:spPr>
            <a:xfrm>
              <a:off x="5115560" y="1042110"/>
              <a:ext cx="5791200" cy="0"/>
            </a:xfrm>
            <a:prstGeom prst="straightConnector1">
              <a:avLst/>
            </a:prstGeom>
            <a:ln w="44450">
              <a:solidFill>
                <a:srgbClr val="18AB4B"/>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
          <p:nvSpPr>
            <p:cNvPr id="34" name="Callout: Line 33">
              <a:extLst>
                <a:ext uri="{FF2B5EF4-FFF2-40B4-BE49-F238E27FC236}">
                  <a16:creationId xmlns:a16="http://schemas.microsoft.com/office/drawing/2014/main" id="{F0DF95D4-43E9-4DBA-A11E-F02E81E6DCE5}"/>
                </a:ext>
              </a:extLst>
            </p:cNvPr>
            <p:cNvSpPr/>
            <p:nvPr/>
          </p:nvSpPr>
          <p:spPr>
            <a:xfrm>
              <a:off x="4804009" y="1318749"/>
              <a:ext cx="6312943" cy="917324"/>
            </a:xfrm>
            <a:prstGeom prst="borderCallout1">
              <a:avLst>
                <a:gd name="adj1" fmla="val 1381"/>
                <a:gd name="adj2" fmla="val 5320"/>
                <a:gd name="adj3" fmla="val -31025"/>
                <a:gd name="adj4" fmla="val 5137"/>
              </a:avLst>
            </a:prstGeom>
            <a:solidFill>
              <a:schemeClr val="bg2"/>
            </a:solidFill>
            <a:ln w="44450">
              <a:solidFill>
                <a:srgbClr val="18AB4B"/>
              </a:solidFill>
            </a:ln>
            <a:effectLst>
              <a:outerShdw blurRad="63500" dist="53881" dir="2700016" rotWithShape="0">
                <a:srgbClr val="232F3E">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Preserve the integrity of the data as it's combined with other sources, transformed, processed, and analyzed </a:t>
              </a:r>
            </a:p>
          </p:txBody>
        </p:sp>
      </p:grpSp>
    </p:spTree>
    <p:custDataLst>
      <p:tags r:id="rId1"/>
    </p:custDataLst>
    <p:extLst>
      <p:ext uri="{BB962C8B-B14F-4D97-AF65-F5344CB8AC3E}">
        <p14:creationId xmlns:p14="http://schemas.microsoft.com/office/powerpoint/2010/main" val="4357965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F26161-6F4D-40B0-B570-C53FC2943692}"/>
              </a:ext>
            </a:extLst>
          </p:cNvPr>
          <p:cNvSpPr>
            <a:spLocks noGrp="1"/>
          </p:cNvSpPr>
          <p:nvPr>
            <p:ph type="sldNum" sz="quarter" idx="20"/>
          </p:nvPr>
        </p:nvSpPr>
        <p:spPr/>
        <p:txBody>
          <a:bodyPr/>
          <a:lstStyle/>
          <a:p>
            <a:fld id="{8FA771FB-DEE6-409D-B8EC-9AC05733ABD0}" type="slidenum">
              <a:rPr lang="en-US" smtClean="0"/>
              <a:t>31</a:t>
            </a:fld>
            <a:endParaRPr lang="en-US" dirty="0"/>
          </a:p>
        </p:txBody>
      </p:sp>
      <p:sp>
        <p:nvSpPr>
          <p:cNvPr id="3" name="Title 2">
            <a:extLst>
              <a:ext uri="{FF2B5EF4-FFF2-40B4-BE49-F238E27FC236}">
                <a16:creationId xmlns:a16="http://schemas.microsoft.com/office/drawing/2014/main" id="{713D5724-C31A-4B47-934E-EED786A5CD26}"/>
              </a:ext>
            </a:extLst>
          </p:cNvPr>
          <p:cNvSpPr>
            <a:spLocks noGrp="1"/>
          </p:cNvSpPr>
          <p:nvPr>
            <p:ph type="title"/>
          </p:nvPr>
        </p:nvSpPr>
        <p:spPr/>
        <p:txBody>
          <a:bodyPr>
            <a:normAutofit/>
          </a:bodyPr>
          <a:lstStyle/>
          <a:p>
            <a:r>
              <a:rPr lang="en-US" dirty="0"/>
              <a:t>Examples of data issues that decrease veracity</a:t>
            </a:r>
          </a:p>
        </p:txBody>
      </p:sp>
      <p:pic>
        <p:nvPicPr>
          <p:cNvPr id="14" name="Content Placeholder 13">
            <a:extLst>
              <a:ext uri="{FF2B5EF4-FFF2-40B4-BE49-F238E27FC236}">
                <a16:creationId xmlns:a16="http://schemas.microsoft.com/office/drawing/2014/main" id="{67734C07-B627-40E1-9EED-F11BA9767B64}"/>
              </a:ext>
              <a:ext uri="{C183D7F6-B498-43B3-948B-1728B52AA6E4}">
                <adec:decorative xmlns:adec="http://schemas.microsoft.com/office/drawing/2017/decorative" val="1"/>
              </a:ext>
            </a:extLst>
          </p:cNvPr>
          <p:cNvPicPr>
            <a:picLocks noGrp="1" noChangeAspect="1"/>
          </p:cNvPicPr>
          <p:nvPr>
            <p:ph idx="7"/>
          </p:nvPr>
        </p:nvPicPr>
        <p:blipFill>
          <a:blip r:embed="rId4">
            <a:extLst>
              <a:ext uri="{28A0092B-C50C-407E-A947-70E740481C1C}">
                <a14:useLocalDpi xmlns:a14="http://schemas.microsoft.com/office/drawing/2010/main" val="0"/>
              </a:ext>
            </a:extLst>
          </a:blip>
          <a:stretch>
            <a:fillRect/>
          </a:stretch>
        </p:blipFill>
        <p:spPr/>
      </p:pic>
      <p:sp>
        <p:nvSpPr>
          <p:cNvPr id="7" name="Subtitle 6">
            <a:extLst>
              <a:ext uri="{FF2B5EF4-FFF2-40B4-BE49-F238E27FC236}">
                <a16:creationId xmlns:a16="http://schemas.microsoft.com/office/drawing/2014/main" id="{F42D2A39-BB51-4342-9CE8-CBF5DAE16BA1}"/>
              </a:ext>
            </a:extLst>
          </p:cNvPr>
          <p:cNvSpPr>
            <a:spLocks noGrp="1"/>
          </p:cNvSpPr>
          <p:nvPr>
            <p:ph type="subTitle" idx="4"/>
          </p:nvPr>
        </p:nvSpPr>
        <p:spPr/>
        <p:txBody>
          <a:bodyPr/>
          <a:lstStyle/>
          <a:p>
            <a:pPr algn="ctr"/>
            <a:r>
              <a:rPr lang="en-US" dirty="0"/>
              <a:t>Discover</a:t>
            </a:r>
          </a:p>
        </p:txBody>
      </p:sp>
      <p:sp>
        <p:nvSpPr>
          <p:cNvPr id="4" name="Text Placeholder 3">
            <a:extLst>
              <a:ext uri="{FF2B5EF4-FFF2-40B4-BE49-F238E27FC236}">
                <a16:creationId xmlns:a16="http://schemas.microsoft.com/office/drawing/2014/main" id="{63B7820F-9B73-4B9B-B691-52186B73ED3B}"/>
              </a:ext>
            </a:extLst>
          </p:cNvPr>
          <p:cNvSpPr>
            <a:spLocks noGrp="1"/>
          </p:cNvSpPr>
          <p:nvPr>
            <p:ph type="body" idx="1"/>
          </p:nvPr>
        </p:nvSpPr>
        <p:spPr/>
        <p:txBody>
          <a:bodyPr/>
          <a:lstStyle/>
          <a:p>
            <a:pPr marL="0" indent="0">
              <a:buNone/>
            </a:pPr>
            <a:r>
              <a:rPr lang="en-US" sz="2400" dirty="0"/>
              <a:t>Examples</a:t>
            </a:r>
          </a:p>
          <a:p>
            <a:r>
              <a:rPr lang="en-US" sz="2400" dirty="0"/>
              <a:t>Dated information</a:t>
            </a:r>
          </a:p>
          <a:p>
            <a:r>
              <a:rPr lang="en-US" sz="2400" dirty="0"/>
              <a:t>Missing data</a:t>
            </a:r>
          </a:p>
          <a:p>
            <a:r>
              <a:rPr lang="en-US" sz="2400" dirty="0"/>
              <a:t>Lack of lineage</a:t>
            </a:r>
          </a:p>
          <a:p>
            <a:r>
              <a:rPr lang="en-US" sz="2400" dirty="0"/>
              <a:t>Ambiguity</a:t>
            </a:r>
          </a:p>
          <a:p>
            <a:r>
              <a:rPr lang="en-US" sz="2400" dirty="0"/>
              <a:t>Statistical bias</a:t>
            </a:r>
          </a:p>
        </p:txBody>
      </p:sp>
      <p:pic>
        <p:nvPicPr>
          <p:cNvPr id="16" name="Content Placeholder 15">
            <a:extLst>
              <a:ext uri="{FF2B5EF4-FFF2-40B4-BE49-F238E27FC236}">
                <a16:creationId xmlns:a16="http://schemas.microsoft.com/office/drawing/2014/main" id="{05DFDC88-57E2-441F-8DB2-A595F453C71A}"/>
              </a:ext>
              <a:ext uri="{C183D7F6-B498-43B3-948B-1728B52AA6E4}">
                <adec:decorative xmlns:adec="http://schemas.microsoft.com/office/drawing/2017/decorative" val="1"/>
              </a:ext>
            </a:extLst>
          </p:cNvPr>
          <p:cNvPicPr>
            <a:picLocks noGrp="1" noChangeAspect="1"/>
          </p:cNvPicPr>
          <p:nvPr>
            <p:ph idx="8"/>
          </p:nvPr>
        </p:nvPicPr>
        <p:blipFill>
          <a:blip r:embed="rId5">
            <a:extLst>
              <a:ext uri="{28A0092B-C50C-407E-A947-70E740481C1C}">
                <a14:useLocalDpi xmlns:a14="http://schemas.microsoft.com/office/drawing/2010/main" val="0"/>
              </a:ext>
            </a:extLst>
          </a:blip>
          <a:stretch>
            <a:fillRect/>
          </a:stretch>
        </p:blipFill>
        <p:spPr/>
      </p:pic>
      <p:sp>
        <p:nvSpPr>
          <p:cNvPr id="8" name="Subtitle 7">
            <a:extLst>
              <a:ext uri="{FF2B5EF4-FFF2-40B4-BE49-F238E27FC236}">
                <a16:creationId xmlns:a16="http://schemas.microsoft.com/office/drawing/2014/main" id="{7B6D9D31-3B5C-469C-81F1-E3E7BF5F4FAA}"/>
              </a:ext>
            </a:extLst>
          </p:cNvPr>
          <p:cNvSpPr>
            <a:spLocks noGrp="1"/>
          </p:cNvSpPr>
          <p:nvPr>
            <p:ph type="subTitle" idx="5"/>
          </p:nvPr>
        </p:nvSpPr>
        <p:spPr/>
        <p:txBody>
          <a:bodyPr lIns="0" rIns="0"/>
          <a:lstStyle/>
          <a:p>
            <a:pPr algn="ctr"/>
            <a:r>
              <a:rPr lang="en-US" dirty="0"/>
              <a:t>Clean/transform</a:t>
            </a:r>
          </a:p>
        </p:txBody>
      </p:sp>
      <p:sp>
        <p:nvSpPr>
          <p:cNvPr id="5" name="Text Placeholder 4">
            <a:extLst>
              <a:ext uri="{FF2B5EF4-FFF2-40B4-BE49-F238E27FC236}">
                <a16:creationId xmlns:a16="http://schemas.microsoft.com/office/drawing/2014/main" id="{CC8109DC-F3DD-419F-AA04-250203F7EE89}"/>
              </a:ext>
            </a:extLst>
          </p:cNvPr>
          <p:cNvSpPr>
            <a:spLocks noGrp="1"/>
          </p:cNvSpPr>
          <p:nvPr>
            <p:ph type="body" idx="2"/>
          </p:nvPr>
        </p:nvSpPr>
        <p:spPr/>
        <p:txBody>
          <a:bodyPr/>
          <a:lstStyle/>
          <a:p>
            <a:pPr marL="0" indent="0">
              <a:buNone/>
            </a:pPr>
            <a:r>
              <a:rPr lang="en-US" sz="2400" dirty="0"/>
              <a:t>Examples</a:t>
            </a:r>
          </a:p>
          <a:p>
            <a:r>
              <a:rPr lang="en-US" sz="2400" dirty="0"/>
              <a:t>Duplicates</a:t>
            </a:r>
          </a:p>
          <a:p>
            <a:r>
              <a:rPr lang="en-US" sz="2400" dirty="0"/>
              <a:t>Abnormalities</a:t>
            </a:r>
          </a:p>
          <a:p>
            <a:r>
              <a:rPr lang="en-US" sz="2400" dirty="0"/>
              <a:t>Source differences</a:t>
            </a:r>
          </a:p>
        </p:txBody>
      </p:sp>
      <p:pic>
        <p:nvPicPr>
          <p:cNvPr id="18" name="Content Placeholder 17">
            <a:extLst>
              <a:ext uri="{FF2B5EF4-FFF2-40B4-BE49-F238E27FC236}">
                <a16:creationId xmlns:a16="http://schemas.microsoft.com/office/drawing/2014/main" id="{5CED0027-427F-4870-A0D0-4A31CEE855ED}"/>
              </a:ext>
              <a:ext uri="{C183D7F6-B498-43B3-948B-1728B52AA6E4}">
                <adec:decorative xmlns:adec="http://schemas.microsoft.com/office/drawing/2017/decorative" val="1"/>
              </a:ext>
            </a:extLst>
          </p:cNvPr>
          <p:cNvPicPr>
            <a:picLocks noGrp="1" noChangeAspect="1"/>
          </p:cNvPicPr>
          <p:nvPr>
            <p:ph idx="9"/>
          </p:nvPr>
        </p:nvPicPr>
        <p:blipFill>
          <a:blip r:embed="rId6">
            <a:extLst>
              <a:ext uri="{28A0092B-C50C-407E-A947-70E740481C1C}">
                <a14:useLocalDpi xmlns:a14="http://schemas.microsoft.com/office/drawing/2010/main" val="0"/>
              </a:ext>
            </a:extLst>
          </a:blip>
          <a:stretch>
            <a:fillRect/>
          </a:stretch>
        </p:blipFill>
        <p:spPr/>
      </p:pic>
      <p:sp>
        <p:nvSpPr>
          <p:cNvPr id="9" name="Subtitle 8">
            <a:extLst>
              <a:ext uri="{FF2B5EF4-FFF2-40B4-BE49-F238E27FC236}">
                <a16:creationId xmlns:a16="http://schemas.microsoft.com/office/drawing/2014/main" id="{42DF1016-9EB9-4346-9313-90827CCAC091}"/>
              </a:ext>
            </a:extLst>
          </p:cNvPr>
          <p:cNvSpPr>
            <a:spLocks noGrp="1"/>
          </p:cNvSpPr>
          <p:nvPr>
            <p:ph type="subTitle" idx="6"/>
          </p:nvPr>
        </p:nvSpPr>
        <p:spPr/>
        <p:txBody>
          <a:bodyPr/>
          <a:lstStyle/>
          <a:p>
            <a:pPr algn="ctr"/>
            <a:r>
              <a:rPr lang="en-US" dirty="0"/>
              <a:t>Prevent</a:t>
            </a:r>
          </a:p>
        </p:txBody>
      </p:sp>
      <p:sp>
        <p:nvSpPr>
          <p:cNvPr id="6" name="Text Placeholder 5">
            <a:extLst>
              <a:ext uri="{FF2B5EF4-FFF2-40B4-BE49-F238E27FC236}">
                <a16:creationId xmlns:a16="http://schemas.microsoft.com/office/drawing/2014/main" id="{47E74F86-9D7B-4D4B-BB2E-E3F8643BFFB8}"/>
              </a:ext>
            </a:extLst>
          </p:cNvPr>
          <p:cNvSpPr>
            <a:spLocks noGrp="1"/>
          </p:cNvSpPr>
          <p:nvPr>
            <p:ph type="body" idx="3"/>
          </p:nvPr>
        </p:nvSpPr>
        <p:spPr/>
        <p:txBody>
          <a:bodyPr/>
          <a:lstStyle/>
          <a:p>
            <a:pPr marL="0" indent="0">
              <a:buNone/>
            </a:pPr>
            <a:r>
              <a:rPr lang="en-US" sz="2400" dirty="0"/>
              <a:t>Examples</a:t>
            </a:r>
          </a:p>
          <a:p>
            <a:r>
              <a:rPr lang="en-US" sz="2400" dirty="0"/>
              <a:t>Software bugs</a:t>
            </a:r>
          </a:p>
          <a:p>
            <a:r>
              <a:rPr lang="en-US" sz="2400" dirty="0"/>
              <a:t>Tampering</a:t>
            </a:r>
          </a:p>
          <a:p>
            <a:r>
              <a:rPr lang="en-US" sz="2400" dirty="0"/>
              <a:t>Human error</a:t>
            </a:r>
          </a:p>
        </p:txBody>
      </p:sp>
    </p:spTree>
    <p:custDataLst>
      <p:tags r:id="rId1"/>
    </p:custDataLst>
    <p:extLst>
      <p:ext uri="{BB962C8B-B14F-4D97-AF65-F5344CB8AC3E}">
        <p14:creationId xmlns:p14="http://schemas.microsoft.com/office/powerpoint/2010/main" val="14910239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D1E767F3-2387-4D45-8440-62E78B886E95}"/>
              </a:ext>
            </a:extLst>
          </p:cNvPr>
          <p:cNvSpPr>
            <a:spLocks noGrp="1"/>
          </p:cNvSpPr>
          <p:nvPr>
            <p:ph type="sldNum" sz="quarter" idx="20"/>
          </p:nvPr>
        </p:nvSpPr>
        <p:spPr/>
        <p:txBody>
          <a:bodyPr/>
          <a:lstStyle/>
          <a:p>
            <a:fld id="{363DB862-5E2B-42BB-8337-D46E9881345F}" type="slidenum">
              <a:rPr lang="en-US" smtClean="0"/>
              <a:t>32</a:t>
            </a:fld>
            <a:endParaRPr lang="en-US" dirty="0"/>
          </a:p>
        </p:txBody>
      </p:sp>
      <p:sp>
        <p:nvSpPr>
          <p:cNvPr id="9" name="Title 8">
            <a:extLst>
              <a:ext uri="{FF2B5EF4-FFF2-40B4-BE49-F238E27FC236}">
                <a16:creationId xmlns:a16="http://schemas.microsoft.com/office/drawing/2014/main" id="{C4B450B2-E8A9-4F64-9A30-E7CA8A399F31}"/>
              </a:ext>
            </a:extLst>
          </p:cNvPr>
          <p:cNvSpPr>
            <a:spLocks noGrp="1"/>
          </p:cNvSpPr>
          <p:nvPr>
            <p:ph type="ctrTitle"/>
          </p:nvPr>
        </p:nvSpPr>
        <p:spPr/>
        <p:txBody>
          <a:bodyPr/>
          <a:lstStyle/>
          <a:p>
            <a:r>
              <a:rPr lang="en-US" dirty="0"/>
              <a:t>Key takeaways: Veracity and value</a:t>
            </a:r>
          </a:p>
        </p:txBody>
      </p:sp>
      <p:pic>
        <p:nvPicPr>
          <p:cNvPr id="14" name="Content Placeholder 13">
            <a:extLst>
              <a:ext uri="{FF2B5EF4-FFF2-40B4-BE49-F238E27FC236}">
                <a16:creationId xmlns:a16="http://schemas.microsoft.com/office/drawing/2014/main" id="{A61D6114-D209-4E27-AC9F-BA86AD61B907}"/>
              </a:ext>
              <a:ext uri="{C183D7F6-B498-43B3-948B-1728B52AA6E4}">
                <adec:decorative xmlns:adec="http://schemas.microsoft.com/office/drawing/2017/decorative" val="1"/>
              </a:ext>
            </a:extLst>
          </p:cNvPr>
          <p:cNvPicPr>
            <a:picLocks noGrp="1" noChangeAspect="1"/>
          </p:cNvPicPr>
          <p:nvPr>
            <p:ph idx="9"/>
          </p:nvPr>
        </p:nvPicPr>
        <p:blipFill>
          <a:blip r:embed="rId4">
            <a:extLst>
              <a:ext uri="{28A0092B-C50C-407E-A947-70E740481C1C}">
                <a14:useLocalDpi xmlns:a14="http://schemas.microsoft.com/office/drawing/2010/main" val="0"/>
              </a:ext>
            </a:extLst>
          </a:blip>
          <a:stretch>
            <a:fillRect/>
          </a:stretch>
        </p:blipFill>
        <p:spPr>
          <a:xfrm>
            <a:off x="968565" y="2892425"/>
            <a:ext cx="2511045" cy="2743200"/>
          </a:xfrm>
        </p:spPr>
      </p:pic>
      <p:sp>
        <p:nvSpPr>
          <p:cNvPr id="10" name="Text Placeholder 9">
            <a:extLst>
              <a:ext uri="{FF2B5EF4-FFF2-40B4-BE49-F238E27FC236}">
                <a16:creationId xmlns:a16="http://schemas.microsoft.com/office/drawing/2014/main" id="{3132710A-30C4-475B-B36F-1B4EB123A729}"/>
              </a:ext>
            </a:extLst>
          </p:cNvPr>
          <p:cNvSpPr>
            <a:spLocks noGrp="1"/>
          </p:cNvSpPr>
          <p:nvPr>
            <p:ph type="body" idx="1"/>
          </p:nvPr>
        </p:nvSpPr>
        <p:spPr/>
        <p:txBody>
          <a:bodyPr/>
          <a:lstStyle/>
          <a:p>
            <a:pPr>
              <a:spcAft>
                <a:spcPts val="1200"/>
              </a:spcAft>
            </a:pPr>
            <a:r>
              <a:rPr lang="en-US" dirty="0"/>
              <a:t>Veracity is about being able to trust the data that you are basing your analysis on.</a:t>
            </a:r>
          </a:p>
          <a:p>
            <a:pPr>
              <a:spcAft>
                <a:spcPts val="1200"/>
              </a:spcAft>
            </a:pPr>
            <a:r>
              <a:rPr lang="en-US" dirty="0"/>
              <a:t>Value rests on veracity because without good data you could make bad decisions.</a:t>
            </a:r>
          </a:p>
          <a:p>
            <a:pPr>
              <a:spcAft>
                <a:spcPts val="1200"/>
              </a:spcAft>
            </a:pPr>
            <a:r>
              <a:rPr lang="en-US" dirty="0"/>
              <a:t>You need to evaluate the veracity of each data source, clean and transform the data for your needs, and prevent unwanted changes to the data.</a:t>
            </a:r>
          </a:p>
        </p:txBody>
      </p:sp>
    </p:spTree>
    <p:custDataLst>
      <p:tags r:id="rId1"/>
    </p:custDataLst>
    <p:extLst>
      <p:ext uri="{BB962C8B-B14F-4D97-AF65-F5344CB8AC3E}">
        <p14:creationId xmlns:p14="http://schemas.microsoft.com/office/powerpoint/2010/main" val="2375268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4C092E-3A97-4EAA-9E6A-F1D5BE6FB7F6}"/>
              </a:ext>
            </a:extLst>
          </p:cNvPr>
          <p:cNvSpPr>
            <a:spLocks noGrp="1"/>
          </p:cNvSpPr>
          <p:nvPr>
            <p:ph type="title"/>
          </p:nvPr>
        </p:nvSpPr>
        <p:spPr/>
        <p:txBody>
          <a:bodyPr/>
          <a:lstStyle/>
          <a:p>
            <a:r>
              <a:rPr lang="en-US" dirty="0"/>
              <a:t>Activities to improve veracity and value</a:t>
            </a:r>
          </a:p>
        </p:txBody>
      </p:sp>
      <p:sp>
        <p:nvSpPr>
          <p:cNvPr id="6" name="Subtitle 5">
            <a:extLst>
              <a:ext uri="{FF2B5EF4-FFF2-40B4-BE49-F238E27FC236}">
                <a16:creationId xmlns:a16="http://schemas.microsoft.com/office/drawing/2014/main" id="{4848BCAA-ED34-4507-98C9-00A2D7A2BB4F}"/>
              </a:ext>
            </a:extLst>
          </p:cNvPr>
          <p:cNvSpPr>
            <a:spLocks noGrp="1"/>
          </p:cNvSpPr>
          <p:nvPr>
            <p:ph type="subTitle" idx="1"/>
          </p:nvPr>
        </p:nvSpPr>
        <p:spPr/>
        <p:txBody>
          <a:bodyPr/>
          <a:lstStyle/>
          <a:p>
            <a:r>
              <a:rPr lang="en-US" dirty="0"/>
              <a:t>The Elements of Data</a:t>
            </a:r>
          </a:p>
          <a:p>
            <a:endParaRPr lang="en-US" dirty="0"/>
          </a:p>
        </p:txBody>
      </p:sp>
    </p:spTree>
    <p:custDataLst>
      <p:tags r:id="rId1"/>
    </p:custDataLst>
    <p:extLst>
      <p:ext uri="{BB962C8B-B14F-4D97-AF65-F5344CB8AC3E}">
        <p14:creationId xmlns:p14="http://schemas.microsoft.com/office/powerpoint/2010/main" val="17045883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C241E1-65AD-4B55-88F6-03FFC04D077D}"/>
              </a:ext>
            </a:extLst>
          </p:cNvPr>
          <p:cNvSpPr>
            <a:spLocks noGrp="1"/>
          </p:cNvSpPr>
          <p:nvPr>
            <p:ph type="sldNum" sz="quarter" idx="20"/>
          </p:nvPr>
        </p:nvSpPr>
        <p:spPr/>
        <p:txBody>
          <a:bodyPr/>
          <a:lstStyle/>
          <a:p>
            <a:fld id="{8FA771FB-DEE6-409D-B8EC-9AC05733ABD0}" type="slidenum">
              <a:rPr lang="en-US" smtClean="0"/>
              <a:t>34</a:t>
            </a:fld>
            <a:endParaRPr lang="en-US" dirty="0"/>
          </a:p>
        </p:txBody>
      </p:sp>
      <p:sp>
        <p:nvSpPr>
          <p:cNvPr id="10" name="Title 9">
            <a:extLst>
              <a:ext uri="{FF2B5EF4-FFF2-40B4-BE49-F238E27FC236}">
                <a16:creationId xmlns:a16="http://schemas.microsoft.com/office/drawing/2014/main" id="{A4319D1E-AA12-4963-820E-C29537287F21}"/>
              </a:ext>
            </a:extLst>
          </p:cNvPr>
          <p:cNvSpPr>
            <a:spLocks noGrp="1"/>
          </p:cNvSpPr>
          <p:nvPr>
            <p:ph type="title"/>
          </p:nvPr>
        </p:nvSpPr>
        <p:spPr/>
        <p:txBody>
          <a:bodyPr/>
          <a:lstStyle/>
          <a:p>
            <a:r>
              <a:rPr lang="en-US" dirty="0"/>
              <a:t>Evaluating the veracity of data</a:t>
            </a:r>
          </a:p>
        </p:txBody>
      </p:sp>
      <p:sp>
        <p:nvSpPr>
          <p:cNvPr id="11" name="Text Placeholder 10">
            <a:extLst>
              <a:ext uri="{FF2B5EF4-FFF2-40B4-BE49-F238E27FC236}">
                <a16:creationId xmlns:a16="http://schemas.microsoft.com/office/drawing/2014/main" id="{2F43ED8A-29FE-4778-8926-85B865CCE83A}"/>
              </a:ext>
            </a:extLst>
          </p:cNvPr>
          <p:cNvSpPr>
            <a:spLocks noGrp="1"/>
          </p:cNvSpPr>
          <p:nvPr>
            <p:ph type="body" idx="1"/>
          </p:nvPr>
        </p:nvSpPr>
        <p:spPr>
          <a:xfrm>
            <a:off x="365760" y="1143000"/>
            <a:ext cx="8784064" cy="5291750"/>
          </a:xfrm>
        </p:spPr>
        <p:txBody>
          <a:bodyPr/>
          <a:lstStyle/>
          <a:p>
            <a:pPr marL="0" indent="0">
              <a:buNone/>
            </a:pPr>
            <a:r>
              <a:rPr lang="en-US" b="1" dirty="0"/>
              <a:t>Data engineering-focused questions:</a:t>
            </a:r>
          </a:p>
          <a:p>
            <a:pPr lvl="1"/>
            <a:r>
              <a:rPr lang="en-US" dirty="0"/>
              <a:t>How is the source managed and maintained?</a:t>
            </a:r>
          </a:p>
          <a:p>
            <a:pPr lvl="1"/>
            <a:r>
              <a:rPr lang="en-US" dirty="0"/>
              <a:t>Who generated the data, and who owns it?</a:t>
            </a:r>
          </a:p>
          <a:p>
            <a:pPr lvl="1"/>
            <a:r>
              <a:rPr lang="en-US" dirty="0"/>
              <a:t>How often is the data updated?</a:t>
            </a:r>
          </a:p>
          <a:p>
            <a:pPr lvl="1"/>
            <a:r>
              <a:rPr lang="en-US" dirty="0"/>
              <a:t>Do we need all fields and all records?</a:t>
            </a:r>
          </a:p>
          <a:p>
            <a:pPr lvl="1"/>
            <a:r>
              <a:rPr lang="en-US" dirty="0"/>
              <a:t>Do audit trails exist?</a:t>
            </a:r>
          </a:p>
          <a:p>
            <a:pPr marL="233363" lvl="1" indent="0">
              <a:buNone/>
            </a:pPr>
            <a:endParaRPr lang="en-US" dirty="0"/>
          </a:p>
          <a:p>
            <a:pPr marL="0" lvl="1" indent="0">
              <a:buNone/>
            </a:pPr>
            <a:r>
              <a:rPr lang="en-US" sz="2800" b="1" dirty="0"/>
              <a:t>Data science-focused questions:</a:t>
            </a:r>
          </a:p>
          <a:p>
            <a:pPr lvl="1"/>
            <a:r>
              <a:rPr lang="en-US" dirty="0"/>
              <a:t>What methods were used to collect and process the data?</a:t>
            </a:r>
          </a:p>
          <a:p>
            <a:pPr lvl="1"/>
            <a:r>
              <a:rPr lang="en-US" dirty="0"/>
              <a:t>Is this dataset the product of scientific research methods?</a:t>
            </a:r>
          </a:p>
          <a:p>
            <a:pPr lvl="1"/>
            <a:r>
              <a:rPr lang="en-US" dirty="0"/>
              <a:t>What type of bias is likely part of this dataset?</a:t>
            </a:r>
          </a:p>
          <a:p>
            <a:pPr lvl="1"/>
            <a:r>
              <a:rPr lang="en-US" dirty="0"/>
              <a:t>Does the data appear to be complete?</a:t>
            </a:r>
          </a:p>
          <a:p>
            <a:pPr lvl="1"/>
            <a:r>
              <a:rPr lang="en-US" dirty="0"/>
              <a:t>How recent is the most recent data? Are there time gaps?</a:t>
            </a:r>
          </a:p>
        </p:txBody>
      </p:sp>
      <p:pic>
        <p:nvPicPr>
          <p:cNvPr id="14" name="DataEngeineerPic">
            <a:extLst>
              <a:ext uri="{FF2B5EF4-FFF2-40B4-BE49-F238E27FC236}">
                <a16:creationId xmlns:a16="http://schemas.microsoft.com/office/drawing/2014/main" id="{A7EB7A98-E676-477A-82F0-33A040E5C6E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7655" y="1097638"/>
            <a:ext cx="1387353" cy="2103120"/>
          </a:xfrm>
          <a:prstGeom prst="rect">
            <a:avLst/>
          </a:prstGeom>
        </p:spPr>
      </p:pic>
      <p:pic>
        <p:nvPicPr>
          <p:cNvPr id="13" name="DataScientistPic">
            <a:extLst>
              <a:ext uri="{FF2B5EF4-FFF2-40B4-BE49-F238E27FC236}">
                <a16:creationId xmlns:a16="http://schemas.microsoft.com/office/drawing/2014/main" id="{F3C85FE1-BA6E-4F4C-9C2E-24F4918E1A0E}"/>
              </a:ext>
              <a:ext uri="{C183D7F6-B498-43B3-948B-1728B52AA6E4}">
                <adec:decorative xmlns:adec="http://schemas.microsoft.com/office/drawing/2017/decorative" val="1"/>
              </a:ext>
            </a:extLst>
          </p:cNvPr>
          <p:cNvPicPr>
            <a:picLocks noGrp="1" noChangeAspect="1"/>
          </p:cNvPicPr>
          <p:nvPr>
            <p:ph idx="9"/>
          </p:nvPr>
        </p:nvPicPr>
        <p:blipFill>
          <a:blip r:embed="rId5">
            <a:extLst>
              <a:ext uri="{28A0092B-C50C-407E-A947-70E740481C1C}">
                <a14:useLocalDpi xmlns:a14="http://schemas.microsoft.com/office/drawing/2010/main" val="0"/>
              </a:ext>
            </a:extLst>
          </a:blip>
          <a:stretch>
            <a:fillRect/>
          </a:stretch>
        </p:blipFill>
        <p:spPr>
          <a:xfrm>
            <a:off x="9610295" y="3200758"/>
            <a:ext cx="1362075" cy="2266950"/>
          </a:xfrm>
        </p:spPr>
      </p:pic>
    </p:spTree>
    <p:custDataLst>
      <p:tags r:id="rId1"/>
    </p:custDataLst>
    <p:extLst>
      <p:ext uri="{BB962C8B-B14F-4D97-AF65-F5344CB8AC3E}">
        <p14:creationId xmlns:p14="http://schemas.microsoft.com/office/powerpoint/2010/main" val="13209282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C2ED6069-FB3B-4E6E-948A-CAC5E0D13A41}"/>
              </a:ext>
            </a:extLst>
          </p:cNvPr>
          <p:cNvSpPr>
            <a:spLocks noGrp="1"/>
          </p:cNvSpPr>
          <p:nvPr>
            <p:ph type="sldNum" sz="quarter" idx="20"/>
          </p:nvPr>
        </p:nvSpPr>
        <p:spPr/>
        <p:txBody>
          <a:bodyPr/>
          <a:lstStyle/>
          <a:p>
            <a:fld id="{8FA771FB-DEE6-409D-B8EC-9AC05733ABD0}" type="slidenum">
              <a:rPr lang="en-US" smtClean="0"/>
              <a:t>35</a:t>
            </a:fld>
            <a:endParaRPr lang="en-US" dirty="0"/>
          </a:p>
        </p:txBody>
      </p:sp>
      <p:sp>
        <p:nvSpPr>
          <p:cNvPr id="4" name="Title 3">
            <a:extLst>
              <a:ext uri="{FF2B5EF4-FFF2-40B4-BE49-F238E27FC236}">
                <a16:creationId xmlns:a16="http://schemas.microsoft.com/office/drawing/2014/main" id="{C80266A7-F5C9-465C-9301-1E478F6C3C15}"/>
              </a:ext>
            </a:extLst>
          </p:cNvPr>
          <p:cNvSpPr>
            <a:spLocks noGrp="1"/>
          </p:cNvSpPr>
          <p:nvPr>
            <p:ph type="title"/>
          </p:nvPr>
        </p:nvSpPr>
        <p:spPr/>
        <p:txBody>
          <a:bodyPr/>
          <a:lstStyle/>
          <a:p>
            <a:r>
              <a:rPr lang="en-US" dirty="0"/>
              <a:t>Best practices for cleaning data</a:t>
            </a:r>
          </a:p>
        </p:txBody>
      </p:sp>
      <p:pic>
        <p:nvPicPr>
          <p:cNvPr id="16" name="Content Placeholder 15">
            <a:extLst>
              <a:ext uri="{FF2B5EF4-FFF2-40B4-BE49-F238E27FC236}">
                <a16:creationId xmlns:a16="http://schemas.microsoft.com/office/drawing/2014/main" id="{6EC4F13D-219D-45CC-B6C0-04C99500CE67}"/>
              </a:ext>
              <a:ext uri="{C183D7F6-B498-43B3-948B-1728B52AA6E4}">
                <adec:decorative xmlns:adec="http://schemas.microsoft.com/office/drawing/2017/decorative" val="1"/>
              </a:ext>
            </a:extLst>
          </p:cNvPr>
          <p:cNvPicPr>
            <a:picLocks noGrp="1" noChangeAspect="1"/>
          </p:cNvPicPr>
          <p:nvPr>
            <p:ph idx="9"/>
          </p:nvPr>
        </p:nvPicPr>
        <p:blipFill>
          <a:blip r:embed="rId4">
            <a:extLst>
              <a:ext uri="{28A0092B-C50C-407E-A947-70E740481C1C}">
                <a14:useLocalDpi xmlns:a14="http://schemas.microsoft.com/office/drawing/2010/main" val="0"/>
              </a:ext>
            </a:extLst>
          </a:blip>
          <a:stretch>
            <a:fillRect/>
          </a:stretch>
        </p:blipFill>
        <p:spPr>
          <a:xfrm>
            <a:off x="977900" y="1051560"/>
            <a:ext cx="1828800" cy="1828800"/>
          </a:xfrm>
        </p:spPr>
      </p:pic>
      <p:sp>
        <p:nvSpPr>
          <p:cNvPr id="7" name="Subtitle 6">
            <a:extLst>
              <a:ext uri="{FF2B5EF4-FFF2-40B4-BE49-F238E27FC236}">
                <a16:creationId xmlns:a16="http://schemas.microsoft.com/office/drawing/2014/main" id="{76EF9BBB-5374-4321-B192-A60B483181A5}"/>
              </a:ext>
            </a:extLst>
          </p:cNvPr>
          <p:cNvSpPr>
            <a:spLocks noGrp="1"/>
          </p:cNvSpPr>
          <p:nvPr>
            <p:ph type="subTitle" idx="5"/>
          </p:nvPr>
        </p:nvSpPr>
        <p:spPr/>
        <p:txBody>
          <a:bodyPr/>
          <a:lstStyle/>
          <a:p>
            <a:r>
              <a:rPr lang="en-US" dirty="0"/>
              <a:t>Define clean</a:t>
            </a:r>
          </a:p>
        </p:txBody>
      </p:sp>
      <p:sp>
        <p:nvSpPr>
          <p:cNvPr id="5" name="Text Placeholder 4">
            <a:extLst>
              <a:ext uri="{FF2B5EF4-FFF2-40B4-BE49-F238E27FC236}">
                <a16:creationId xmlns:a16="http://schemas.microsoft.com/office/drawing/2014/main" id="{676742EA-4734-4C3B-AD3F-84D051D64BB9}"/>
              </a:ext>
            </a:extLst>
          </p:cNvPr>
          <p:cNvSpPr>
            <a:spLocks noGrp="1"/>
          </p:cNvSpPr>
          <p:nvPr>
            <p:ph type="body" idx="1"/>
          </p:nvPr>
        </p:nvSpPr>
        <p:spPr/>
        <p:txBody>
          <a:bodyPr>
            <a:normAutofit/>
          </a:bodyPr>
          <a:lstStyle/>
          <a:p>
            <a:r>
              <a:rPr lang="en-US" sz="2000" dirty="0"/>
              <a:t>Come to agreement on what clean looks like for a source, and consistently apply the definition.</a:t>
            </a:r>
          </a:p>
        </p:txBody>
      </p:sp>
      <p:pic>
        <p:nvPicPr>
          <p:cNvPr id="18" name="Content Placeholder 17">
            <a:extLst>
              <a:ext uri="{FF2B5EF4-FFF2-40B4-BE49-F238E27FC236}">
                <a16:creationId xmlns:a16="http://schemas.microsoft.com/office/drawing/2014/main" id="{E17BCE08-6EA5-441B-ADA2-86A0A9FFC1BB}"/>
              </a:ext>
              <a:ext uri="{C183D7F6-B498-43B3-948B-1728B52AA6E4}">
                <adec:decorative xmlns:adec="http://schemas.microsoft.com/office/drawing/2017/decorative" val="1"/>
              </a:ext>
            </a:extLst>
          </p:cNvPr>
          <p:cNvPicPr>
            <a:picLocks noGrp="1" noChangeAspect="1"/>
          </p:cNvPicPr>
          <p:nvPr>
            <p:ph idx="10"/>
          </p:nvPr>
        </p:nvPicPr>
        <p:blipFill>
          <a:blip r:embed="rId5">
            <a:extLst>
              <a:ext uri="{28A0092B-C50C-407E-A947-70E740481C1C}">
                <a14:useLocalDpi xmlns:a14="http://schemas.microsoft.com/office/drawing/2010/main" val="0"/>
              </a:ext>
            </a:extLst>
          </a:blip>
          <a:stretch>
            <a:fillRect/>
          </a:stretch>
        </p:blipFill>
        <p:spPr/>
      </p:pic>
      <p:sp>
        <p:nvSpPr>
          <p:cNvPr id="8" name="Subtitle 7">
            <a:extLst>
              <a:ext uri="{FF2B5EF4-FFF2-40B4-BE49-F238E27FC236}">
                <a16:creationId xmlns:a16="http://schemas.microsoft.com/office/drawing/2014/main" id="{758FE66C-4233-481E-9706-7DB05203B9E6}"/>
              </a:ext>
            </a:extLst>
          </p:cNvPr>
          <p:cNvSpPr>
            <a:spLocks noGrp="1"/>
          </p:cNvSpPr>
          <p:nvPr>
            <p:ph type="subTitle" idx="6"/>
          </p:nvPr>
        </p:nvSpPr>
        <p:spPr/>
        <p:txBody>
          <a:bodyPr/>
          <a:lstStyle/>
          <a:p>
            <a:r>
              <a:rPr lang="en-US" dirty="0"/>
              <a:t>Trace errors</a:t>
            </a:r>
          </a:p>
        </p:txBody>
      </p:sp>
      <p:sp>
        <p:nvSpPr>
          <p:cNvPr id="2" name="Text Placeholder 1">
            <a:extLst>
              <a:ext uri="{FF2B5EF4-FFF2-40B4-BE49-F238E27FC236}">
                <a16:creationId xmlns:a16="http://schemas.microsoft.com/office/drawing/2014/main" id="{1478CE60-8804-4DA3-9A7A-3A0EA88802FD}"/>
              </a:ext>
            </a:extLst>
          </p:cNvPr>
          <p:cNvSpPr>
            <a:spLocks noGrp="1"/>
          </p:cNvSpPr>
          <p:nvPr>
            <p:ph type="body" idx="2"/>
          </p:nvPr>
        </p:nvSpPr>
        <p:spPr/>
        <p:txBody>
          <a:bodyPr/>
          <a:lstStyle/>
          <a:p>
            <a:r>
              <a:rPr lang="en-US" sz="2000" dirty="0"/>
              <a:t>Don't just fix errors as part of your cleaning process—return to the source or sources and find the cause.</a:t>
            </a:r>
          </a:p>
        </p:txBody>
      </p:sp>
      <p:pic>
        <p:nvPicPr>
          <p:cNvPr id="20" name="Content Placeholder 19">
            <a:extLst>
              <a:ext uri="{FF2B5EF4-FFF2-40B4-BE49-F238E27FC236}">
                <a16:creationId xmlns:a16="http://schemas.microsoft.com/office/drawing/2014/main" id="{86AD876D-92D8-40EA-9FD6-CA0A18EE69C2}"/>
              </a:ext>
              <a:ext uri="{C183D7F6-B498-43B3-948B-1728B52AA6E4}">
                <adec:decorative xmlns:adec="http://schemas.microsoft.com/office/drawing/2017/decorative" val="1"/>
              </a:ext>
            </a:extLst>
          </p:cNvPr>
          <p:cNvPicPr>
            <a:picLocks noGrp="1" noChangeAspect="1"/>
          </p:cNvPicPr>
          <p:nvPr>
            <p:ph idx="11"/>
          </p:nvPr>
        </p:nvPicPr>
        <p:blipFill>
          <a:blip r:embed="rId6">
            <a:extLst>
              <a:ext uri="{28A0092B-C50C-407E-A947-70E740481C1C}">
                <a14:useLocalDpi xmlns:a14="http://schemas.microsoft.com/office/drawing/2010/main" val="0"/>
              </a:ext>
            </a:extLst>
          </a:blip>
          <a:stretch>
            <a:fillRect/>
          </a:stretch>
        </p:blipFill>
        <p:spPr/>
      </p:pic>
      <p:sp>
        <p:nvSpPr>
          <p:cNvPr id="9" name="Subtitle 8">
            <a:extLst>
              <a:ext uri="{FF2B5EF4-FFF2-40B4-BE49-F238E27FC236}">
                <a16:creationId xmlns:a16="http://schemas.microsoft.com/office/drawing/2014/main" id="{D2F25598-BA19-4DC7-8D4C-BE5A09ED9E59}"/>
              </a:ext>
            </a:extLst>
          </p:cNvPr>
          <p:cNvSpPr>
            <a:spLocks noGrp="1"/>
          </p:cNvSpPr>
          <p:nvPr>
            <p:ph type="subTitle" idx="7"/>
          </p:nvPr>
        </p:nvSpPr>
        <p:spPr/>
        <p:txBody>
          <a:bodyPr/>
          <a:lstStyle/>
          <a:p>
            <a:r>
              <a:rPr lang="en-US" dirty="0"/>
              <a:t>Change thoughtfully</a:t>
            </a:r>
          </a:p>
        </p:txBody>
      </p:sp>
      <p:sp>
        <p:nvSpPr>
          <p:cNvPr id="3" name="Text Placeholder 2">
            <a:extLst>
              <a:ext uri="{FF2B5EF4-FFF2-40B4-BE49-F238E27FC236}">
                <a16:creationId xmlns:a16="http://schemas.microsoft.com/office/drawing/2014/main" id="{C7AD183B-C6A3-4F30-AC2D-50CE8401A1F2}"/>
              </a:ext>
            </a:extLst>
          </p:cNvPr>
          <p:cNvSpPr>
            <a:spLocks noGrp="1"/>
          </p:cNvSpPr>
          <p:nvPr>
            <p:ph type="body" idx="3"/>
          </p:nvPr>
        </p:nvSpPr>
        <p:spPr/>
        <p:txBody>
          <a:bodyPr/>
          <a:lstStyle/>
          <a:p>
            <a:r>
              <a:rPr lang="en-US" sz="2000" dirty="0"/>
              <a:t>Know what acceptable changes look like.</a:t>
            </a:r>
          </a:p>
          <a:p>
            <a:r>
              <a:rPr lang="en-US" sz="2000" dirty="0"/>
              <a:t>Ensure that cleaning processes don't make assumptions about what a data value means.</a:t>
            </a:r>
          </a:p>
        </p:txBody>
      </p:sp>
      <p:pic>
        <p:nvPicPr>
          <p:cNvPr id="22" name="Content Placeholder 21">
            <a:extLst>
              <a:ext uri="{FF2B5EF4-FFF2-40B4-BE49-F238E27FC236}">
                <a16:creationId xmlns:a16="http://schemas.microsoft.com/office/drawing/2014/main" id="{9BDA790D-84B3-4D71-AF54-41110745486F}"/>
              </a:ext>
              <a:ext uri="{C183D7F6-B498-43B3-948B-1728B52AA6E4}">
                <adec:decorative xmlns:adec="http://schemas.microsoft.com/office/drawing/2017/decorative" val="1"/>
              </a:ext>
            </a:extLst>
          </p:cNvPr>
          <p:cNvPicPr>
            <a:picLocks noGrp="1" noChangeAspect="1"/>
          </p:cNvPicPr>
          <p:nvPr>
            <p:ph idx="12"/>
          </p:nvPr>
        </p:nvPicPr>
        <p:blipFill>
          <a:blip r:embed="rId7">
            <a:extLst>
              <a:ext uri="{28A0092B-C50C-407E-A947-70E740481C1C}">
                <a14:useLocalDpi xmlns:a14="http://schemas.microsoft.com/office/drawing/2010/main" val="0"/>
              </a:ext>
            </a:extLst>
          </a:blip>
          <a:stretch>
            <a:fillRect/>
          </a:stretch>
        </p:blipFill>
        <p:spPr/>
      </p:pic>
      <p:sp>
        <p:nvSpPr>
          <p:cNvPr id="10" name="Subtitle 9">
            <a:extLst>
              <a:ext uri="{FF2B5EF4-FFF2-40B4-BE49-F238E27FC236}">
                <a16:creationId xmlns:a16="http://schemas.microsoft.com/office/drawing/2014/main" id="{EF76D78F-1445-4EE3-A037-719D6D3508F6}"/>
              </a:ext>
            </a:extLst>
          </p:cNvPr>
          <p:cNvSpPr>
            <a:spLocks noGrp="1"/>
          </p:cNvSpPr>
          <p:nvPr>
            <p:ph type="subTitle" idx="8"/>
          </p:nvPr>
        </p:nvSpPr>
        <p:spPr/>
        <p:txBody>
          <a:bodyPr/>
          <a:lstStyle/>
          <a:p>
            <a:r>
              <a:rPr lang="en-US" dirty="0"/>
              <a:t>Retain auditable data</a:t>
            </a:r>
          </a:p>
        </p:txBody>
      </p:sp>
      <p:sp>
        <p:nvSpPr>
          <p:cNvPr id="6" name="Text Placeholder 5">
            <a:extLst>
              <a:ext uri="{FF2B5EF4-FFF2-40B4-BE49-F238E27FC236}">
                <a16:creationId xmlns:a16="http://schemas.microsoft.com/office/drawing/2014/main" id="{2DFB4A58-C353-4ADF-ACF0-B2138E5F2441}"/>
              </a:ext>
            </a:extLst>
          </p:cNvPr>
          <p:cNvSpPr>
            <a:spLocks noGrp="1"/>
          </p:cNvSpPr>
          <p:nvPr>
            <p:ph type="body" idx="4"/>
          </p:nvPr>
        </p:nvSpPr>
        <p:spPr/>
        <p:txBody>
          <a:bodyPr>
            <a:normAutofit/>
          </a:bodyPr>
          <a:lstStyle/>
          <a:p>
            <a:r>
              <a:rPr lang="en-US" sz="2000" dirty="0"/>
              <a:t>Don't discard raw data after cleaning if the raw data has business value.</a:t>
            </a:r>
          </a:p>
        </p:txBody>
      </p:sp>
    </p:spTree>
    <p:custDataLst>
      <p:tags r:id="rId1"/>
    </p:custDataLst>
    <p:extLst>
      <p:ext uri="{BB962C8B-B14F-4D97-AF65-F5344CB8AC3E}">
        <p14:creationId xmlns:p14="http://schemas.microsoft.com/office/powerpoint/2010/main" val="22417707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ACC318-82D6-476B-81BF-F6DF15A8BAAA}"/>
              </a:ext>
            </a:extLst>
          </p:cNvPr>
          <p:cNvSpPr>
            <a:spLocks noGrp="1"/>
          </p:cNvSpPr>
          <p:nvPr>
            <p:ph type="sldNum" sz="quarter" idx="20"/>
          </p:nvPr>
        </p:nvSpPr>
        <p:spPr/>
        <p:txBody>
          <a:bodyPr/>
          <a:lstStyle/>
          <a:p>
            <a:fld id="{8FA771FB-DEE6-409D-B8EC-9AC05733ABD0}" type="slidenum">
              <a:rPr lang="en-US" smtClean="0"/>
              <a:t>36</a:t>
            </a:fld>
            <a:endParaRPr lang="en-US" dirty="0"/>
          </a:p>
        </p:txBody>
      </p:sp>
      <p:sp>
        <p:nvSpPr>
          <p:cNvPr id="16" name="Title 15">
            <a:extLst>
              <a:ext uri="{FF2B5EF4-FFF2-40B4-BE49-F238E27FC236}">
                <a16:creationId xmlns:a16="http://schemas.microsoft.com/office/drawing/2014/main" id="{EA03C240-886B-4263-B0CE-4AB0EA337DBF}"/>
              </a:ext>
            </a:extLst>
          </p:cNvPr>
          <p:cNvSpPr>
            <a:spLocks noGrp="1"/>
          </p:cNvSpPr>
          <p:nvPr>
            <p:ph type="title"/>
          </p:nvPr>
        </p:nvSpPr>
        <p:spPr/>
        <p:txBody>
          <a:bodyPr/>
          <a:lstStyle/>
          <a:p>
            <a:r>
              <a:rPr lang="en-US" dirty="0"/>
              <a:t>Transformation example</a:t>
            </a:r>
          </a:p>
        </p:txBody>
      </p:sp>
      <p:pic>
        <p:nvPicPr>
          <p:cNvPr id="22" name="Picture Onprem">
            <a:extLst>
              <a:ext uri="{FF2B5EF4-FFF2-40B4-BE49-F238E27FC236}">
                <a16:creationId xmlns:a16="http://schemas.microsoft.com/office/drawing/2014/main" id="{BABFC1FD-E8BA-480F-9C2E-7F7FA920C5C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207" y="1131947"/>
            <a:ext cx="1584959" cy="1592884"/>
          </a:xfrm>
          <a:prstGeom prst="rect">
            <a:avLst/>
          </a:prstGeom>
        </p:spPr>
      </p:pic>
      <p:sp>
        <p:nvSpPr>
          <p:cNvPr id="23" name="TextBox RecordTitle">
            <a:extLst>
              <a:ext uri="{FF2B5EF4-FFF2-40B4-BE49-F238E27FC236}">
                <a16:creationId xmlns:a16="http://schemas.microsoft.com/office/drawing/2014/main" id="{27CC0C9D-4B00-4756-B477-C990A62BC3C2}"/>
              </a:ext>
            </a:extLst>
          </p:cNvPr>
          <p:cNvSpPr txBox="1"/>
          <p:nvPr/>
        </p:nvSpPr>
        <p:spPr>
          <a:xfrm>
            <a:off x="1852178" y="1743723"/>
            <a:ext cx="4349295" cy="369332"/>
          </a:xfrm>
          <a:prstGeom prst="rect">
            <a:avLst/>
          </a:prstGeom>
          <a:noFill/>
        </p:spPr>
        <p:txBody>
          <a:bodyPr wrap="square" rtlCol="0">
            <a:spAutoFit/>
          </a:bodyPr>
          <a:lstStyle/>
          <a:p>
            <a:r>
              <a:rPr lang="en-US" b="1" dirty="0">
                <a:solidFill>
                  <a:schemeClr val="tx2"/>
                </a:solidFill>
              </a:rPr>
              <a:t>Organization database record</a:t>
            </a:r>
          </a:p>
        </p:txBody>
      </p:sp>
      <p:graphicFrame>
        <p:nvGraphicFramePr>
          <p:cNvPr id="31" name="Table Record">
            <a:extLst>
              <a:ext uri="{FF2B5EF4-FFF2-40B4-BE49-F238E27FC236}">
                <a16:creationId xmlns:a16="http://schemas.microsoft.com/office/drawing/2014/main" id="{06C1BE40-FE70-4EDC-8D55-854DD4E45F3F}"/>
              </a:ext>
            </a:extLst>
          </p:cNvPr>
          <p:cNvGraphicFramePr>
            <a:graphicFrameLocks noGrp="1"/>
          </p:cNvGraphicFramePr>
          <p:nvPr>
            <p:extLst>
              <p:ext uri="{D42A27DB-BD31-4B8C-83A1-F6EECF244321}">
                <p14:modId xmlns:p14="http://schemas.microsoft.com/office/powerpoint/2010/main" val="204485318"/>
              </p:ext>
            </p:extLst>
          </p:nvPr>
        </p:nvGraphicFramePr>
        <p:xfrm>
          <a:off x="1951346" y="2180812"/>
          <a:ext cx="4864233" cy="741680"/>
        </p:xfrm>
        <a:graphic>
          <a:graphicData uri="http://schemas.openxmlformats.org/drawingml/2006/table">
            <a:tbl>
              <a:tblPr firstRow="1" bandRow="1">
                <a:tableStyleId>{5C22544A-7EE6-4342-B048-85BDC9FD1C3A}</a:tableStyleId>
              </a:tblPr>
              <a:tblGrid>
                <a:gridCol w="1640264">
                  <a:extLst>
                    <a:ext uri="{9D8B030D-6E8A-4147-A177-3AD203B41FA5}">
                      <a16:colId xmlns:a16="http://schemas.microsoft.com/office/drawing/2014/main" val="2149260915"/>
                    </a:ext>
                  </a:extLst>
                </a:gridCol>
                <a:gridCol w="1277310">
                  <a:extLst>
                    <a:ext uri="{9D8B030D-6E8A-4147-A177-3AD203B41FA5}">
                      <a16:colId xmlns:a16="http://schemas.microsoft.com/office/drawing/2014/main" val="2540000036"/>
                    </a:ext>
                  </a:extLst>
                </a:gridCol>
                <a:gridCol w="1105090">
                  <a:extLst>
                    <a:ext uri="{9D8B030D-6E8A-4147-A177-3AD203B41FA5}">
                      <a16:colId xmlns:a16="http://schemas.microsoft.com/office/drawing/2014/main" val="3496183401"/>
                    </a:ext>
                  </a:extLst>
                </a:gridCol>
                <a:gridCol w="841569">
                  <a:extLst>
                    <a:ext uri="{9D8B030D-6E8A-4147-A177-3AD203B41FA5}">
                      <a16:colId xmlns:a16="http://schemas.microsoft.com/office/drawing/2014/main" val="2950789789"/>
                    </a:ext>
                  </a:extLst>
                </a:gridCol>
              </a:tblGrid>
              <a:tr h="370840">
                <a:tc>
                  <a:txBody>
                    <a:bodyPr/>
                    <a:lstStyle/>
                    <a:p>
                      <a:r>
                        <a:rPr lang="en-US" dirty="0"/>
                        <a:t>Given name</a:t>
                      </a:r>
                    </a:p>
                  </a:txBody>
                  <a:tcPr/>
                </a:tc>
                <a:tc>
                  <a:txBody>
                    <a:bodyPr/>
                    <a:lstStyle/>
                    <a:p>
                      <a:r>
                        <a:rPr lang="en-US" dirty="0"/>
                        <a:t>Surname</a:t>
                      </a:r>
                    </a:p>
                  </a:txBody>
                  <a:tcPr/>
                </a:tc>
                <a:tc>
                  <a:txBody>
                    <a:bodyPr/>
                    <a:lstStyle/>
                    <a:p>
                      <a:r>
                        <a:rPr lang="en-US" dirty="0"/>
                        <a:t>Children</a:t>
                      </a:r>
                    </a:p>
                  </a:txBody>
                  <a:tcPr/>
                </a:tc>
                <a:tc>
                  <a:txBody>
                    <a:bodyPr/>
                    <a:lstStyle/>
                    <a:p>
                      <a:r>
                        <a:rPr lang="en-US" dirty="0"/>
                        <a:t>State</a:t>
                      </a:r>
                    </a:p>
                  </a:txBody>
                  <a:tcPr/>
                </a:tc>
                <a:extLst>
                  <a:ext uri="{0D108BD9-81ED-4DB2-BD59-A6C34878D82A}">
                    <a16:rowId xmlns:a16="http://schemas.microsoft.com/office/drawing/2014/main" val="10236180"/>
                  </a:ext>
                </a:extLst>
              </a:tr>
              <a:tr h="370840">
                <a:tc>
                  <a:txBody>
                    <a:bodyPr/>
                    <a:lstStyle/>
                    <a:p>
                      <a:r>
                        <a:rPr lang="en-US" dirty="0">
                          <a:solidFill>
                            <a:schemeClr val="tx2"/>
                          </a:solidFill>
                        </a:rPr>
                        <a:t>Paulo</a:t>
                      </a:r>
                    </a:p>
                  </a:txBody>
                  <a:tcPr/>
                </a:tc>
                <a:tc>
                  <a:txBody>
                    <a:bodyPr/>
                    <a:lstStyle/>
                    <a:p>
                      <a:r>
                        <a:rPr lang="en-US" dirty="0">
                          <a:solidFill>
                            <a:schemeClr val="tx2"/>
                          </a:solidFill>
                        </a:rPr>
                        <a:t>Santos</a:t>
                      </a:r>
                    </a:p>
                  </a:txBody>
                  <a:tcPr/>
                </a:tc>
                <a:tc>
                  <a:txBody>
                    <a:bodyPr/>
                    <a:lstStyle/>
                    <a:p>
                      <a:r>
                        <a:rPr lang="en-US" dirty="0">
                          <a:solidFill>
                            <a:schemeClr val="tx2"/>
                          </a:solidFill>
                        </a:rPr>
                        <a:t>&lt;null&gt;</a:t>
                      </a:r>
                    </a:p>
                  </a:txBody>
                  <a:tcPr/>
                </a:tc>
                <a:tc>
                  <a:txBody>
                    <a:bodyPr/>
                    <a:lstStyle/>
                    <a:p>
                      <a:r>
                        <a:rPr lang="en-US" dirty="0">
                          <a:solidFill>
                            <a:schemeClr val="tx2"/>
                          </a:solidFill>
                        </a:rPr>
                        <a:t>Ohio</a:t>
                      </a:r>
                    </a:p>
                  </a:txBody>
                  <a:tcPr/>
                </a:tc>
                <a:extLst>
                  <a:ext uri="{0D108BD9-81ED-4DB2-BD59-A6C34878D82A}">
                    <a16:rowId xmlns:a16="http://schemas.microsoft.com/office/drawing/2014/main" val="3863534915"/>
                  </a:ext>
                </a:extLst>
              </a:tr>
            </a:tbl>
          </a:graphicData>
        </a:graphic>
      </p:graphicFrame>
      <p:grpSp>
        <p:nvGrpSpPr>
          <p:cNvPr id="3" name="Public Record">
            <a:extLst>
              <a:ext uri="{FF2B5EF4-FFF2-40B4-BE49-F238E27FC236}">
                <a16:creationId xmlns:a16="http://schemas.microsoft.com/office/drawing/2014/main" id="{D00CD9C1-2979-489C-9FCE-0BE10DF10FE0}"/>
              </a:ext>
            </a:extLst>
          </p:cNvPr>
          <p:cNvGrpSpPr/>
          <p:nvPr/>
        </p:nvGrpSpPr>
        <p:grpSpPr>
          <a:xfrm>
            <a:off x="497838" y="3722760"/>
            <a:ext cx="4837730" cy="2577071"/>
            <a:chOff x="497838" y="4015368"/>
            <a:chExt cx="4837730" cy="2577071"/>
          </a:xfrm>
        </p:grpSpPr>
        <p:pic>
          <p:nvPicPr>
            <p:cNvPr id="24" name="Content Placeholder 30">
              <a:extLst>
                <a:ext uri="{FF2B5EF4-FFF2-40B4-BE49-F238E27FC236}">
                  <a16:creationId xmlns:a16="http://schemas.microsoft.com/office/drawing/2014/main" id="{86353D2B-F647-4CE0-A47E-FC6DCA58A7F2}"/>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838" y="4015368"/>
              <a:ext cx="1355697" cy="1355697"/>
            </a:xfrm>
            <a:prstGeom prst="rect">
              <a:avLst/>
            </a:prstGeom>
          </p:spPr>
        </p:pic>
        <p:sp>
          <p:nvSpPr>
            <p:cNvPr id="25" name="TextBox 24">
              <a:extLst>
                <a:ext uri="{FF2B5EF4-FFF2-40B4-BE49-F238E27FC236}">
                  <a16:creationId xmlns:a16="http://schemas.microsoft.com/office/drawing/2014/main" id="{D6ECEBED-AA60-486F-9B15-A9A3ED3B84C3}"/>
                </a:ext>
              </a:extLst>
            </p:cNvPr>
            <p:cNvSpPr txBox="1"/>
            <p:nvPr/>
          </p:nvSpPr>
          <p:spPr>
            <a:xfrm>
              <a:off x="1795615" y="4508550"/>
              <a:ext cx="3539953" cy="369332"/>
            </a:xfrm>
            <a:prstGeom prst="rect">
              <a:avLst/>
            </a:prstGeom>
            <a:noFill/>
          </p:spPr>
          <p:txBody>
            <a:bodyPr wrap="square" rtlCol="0">
              <a:spAutoFit/>
            </a:bodyPr>
            <a:lstStyle/>
            <a:p>
              <a:r>
                <a:rPr lang="en-US" b="1" dirty="0">
                  <a:solidFill>
                    <a:schemeClr val="tx2"/>
                  </a:solidFill>
                </a:rPr>
                <a:t>Public dataset record</a:t>
              </a:r>
            </a:p>
          </p:txBody>
        </p:sp>
        <p:sp>
          <p:nvSpPr>
            <p:cNvPr id="29" name="Rectangle 28">
              <a:extLst>
                <a:ext uri="{FF2B5EF4-FFF2-40B4-BE49-F238E27FC236}">
                  <a16:creationId xmlns:a16="http://schemas.microsoft.com/office/drawing/2014/main" id="{9FC91FA3-A20C-40A0-AC69-096A64FE9E42}"/>
                </a:ext>
              </a:extLst>
            </p:cNvPr>
            <p:cNvSpPr/>
            <p:nvPr/>
          </p:nvSpPr>
          <p:spPr>
            <a:xfrm>
              <a:off x="1795616" y="4838113"/>
              <a:ext cx="3539952" cy="1754326"/>
            </a:xfrm>
            <a:prstGeom prst="rect">
              <a:avLst/>
            </a:prstGeom>
          </p:spPr>
          <p:txBody>
            <a:bodyPr wrap="square">
              <a:spAutoFit/>
            </a:bodyPr>
            <a:lstStyle/>
            <a:p>
              <a:r>
                <a:rPr lang="en-US" dirty="0">
                  <a:solidFill>
                    <a:schemeClr val="tx2"/>
                  </a:solidFill>
                  <a:latin typeface="Lucida Console" panose="020B0609040504020204" pitchFamily="49" charset="0"/>
                </a:rPr>
                <a:t>{</a:t>
              </a:r>
            </a:p>
            <a:p>
              <a:r>
                <a:rPr lang="en-US" dirty="0">
                  <a:solidFill>
                    <a:schemeClr val="tx2"/>
                  </a:solidFill>
                  <a:latin typeface="Lucida Console" panose="020B0609040504020204" pitchFamily="49" charset="0"/>
                </a:rPr>
                <a:t>	"firstname": "John",</a:t>
              </a:r>
            </a:p>
            <a:p>
              <a:r>
                <a:rPr lang="en-US" dirty="0">
                  <a:solidFill>
                    <a:schemeClr val="tx2"/>
                  </a:solidFill>
                  <a:latin typeface="Lucida Console" panose="020B0609040504020204" pitchFamily="49" charset="0"/>
                </a:rPr>
                <a:t>	"lastname": "Doe",</a:t>
              </a:r>
            </a:p>
            <a:p>
              <a:r>
                <a:rPr lang="en-US" dirty="0">
                  <a:solidFill>
                    <a:schemeClr val="tx2"/>
                  </a:solidFill>
                  <a:latin typeface="Lucida Console" panose="020B0609040504020204" pitchFamily="49" charset="0"/>
                </a:rPr>
                <a:t>	"Children": 3,</a:t>
              </a:r>
            </a:p>
            <a:p>
              <a:r>
                <a:rPr lang="en-US" dirty="0">
                  <a:solidFill>
                    <a:schemeClr val="tx2"/>
                  </a:solidFill>
                  <a:latin typeface="Lucida Console" panose="020B0609040504020204" pitchFamily="49" charset="0"/>
                </a:rPr>
                <a:t>	"State": "PA"</a:t>
              </a:r>
            </a:p>
            <a:p>
              <a:r>
                <a:rPr lang="en-US" dirty="0">
                  <a:solidFill>
                    <a:schemeClr val="tx2"/>
                  </a:solidFill>
                  <a:latin typeface="Lucida Console" panose="020B0609040504020204" pitchFamily="49" charset="0"/>
                </a:rPr>
                <a:t>}</a:t>
              </a:r>
            </a:p>
          </p:txBody>
        </p:sp>
      </p:grpSp>
      <p:sp>
        <p:nvSpPr>
          <p:cNvPr id="18" name="Arrow: Chevron 17">
            <a:extLst>
              <a:ext uri="{FF2B5EF4-FFF2-40B4-BE49-F238E27FC236}">
                <a16:creationId xmlns:a16="http://schemas.microsoft.com/office/drawing/2014/main" id="{31F611A4-8182-4208-AB7D-4F56D6D1616C}"/>
              </a:ext>
            </a:extLst>
          </p:cNvPr>
          <p:cNvSpPr/>
          <p:nvPr/>
        </p:nvSpPr>
        <p:spPr>
          <a:xfrm>
            <a:off x="6251406" y="3871067"/>
            <a:ext cx="2377440" cy="567253"/>
          </a:xfrm>
          <a:prstGeom prst="chevron">
            <a:avLst/>
          </a:prstGeom>
          <a:solidFill>
            <a:srgbClr val="26226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Ingestion</a:t>
            </a:r>
          </a:p>
        </p:txBody>
      </p:sp>
      <p:sp>
        <p:nvSpPr>
          <p:cNvPr id="28" name="Textbox Transform">
            <a:extLst>
              <a:ext uri="{FF2B5EF4-FFF2-40B4-BE49-F238E27FC236}">
                <a16:creationId xmlns:a16="http://schemas.microsoft.com/office/drawing/2014/main" id="{D5679B40-9FF5-4B0C-9964-EDF11483FE48}"/>
              </a:ext>
            </a:extLst>
          </p:cNvPr>
          <p:cNvSpPr/>
          <p:nvPr/>
        </p:nvSpPr>
        <p:spPr>
          <a:xfrm>
            <a:off x="7440126" y="2551652"/>
            <a:ext cx="4283355" cy="923330"/>
          </a:xfrm>
          <a:prstGeom prst="rect">
            <a:avLst/>
          </a:prstGeom>
        </p:spPr>
        <p:txBody>
          <a:bodyPr wrap="square">
            <a:spAutoFit/>
          </a:bodyPr>
          <a:lstStyle/>
          <a:p>
            <a:r>
              <a:rPr lang="en-US" b="1" dirty="0">
                <a:solidFill>
                  <a:schemeClr val="tx2"/>
                </a:solidFill>
              </a:rPr>
              <a:t>Transform </a:t>
            </a:r>
          </a:p>
          <a:p>
            <a:pPr marL="285750" indent="-285750">
              <a:buFont typeface="Arial" panose="020B0604020202020204" pitchFamily="34" charset="0"/>
              <a:buChar char="•"/>
            </a:pPr>
            <a:r>
              <a:rPr lang="en-US" dirty="0">
                <a:solidFill>
                  <a:schemeClr val="tx2"/>
                </a:solidFill>
                <a:latin typeface="Lucida Console" panose="020B0609040504020204" pitchFamily="49" charset="0"/>
              </a:rPr>
              <a:t>&lt;null&gt; to 0</a:t>
            </a:r>
          </a:p>
          <a:p>
            <a:pPr marL="285750" indent="-285750">
              <a:buFont typeface="Arial" panose="020B0604020202020204" pitchFamily="34" charset="0"/>
              <a:buChar char="•"/>
            </a:pPr>
            <a:r>
              <a:rPr lang="en-US" dirty="0">
                <a:solidFill>
                  <a:schemeClr val="tx2"/>
                </a:solidFill>
                <a:latin typeface="Lucida Console" panose="020B0609040504020204" pitchFamily="49" charset="0"/>
              </a:rPr>
              <a:t>state name to abbreviation </a:t>
            </a:r>
          </a:p>
        </p:txBody>
      </p:sp>
      <p:cxnSp>
        <p:nvCxnSpPr>
          <p:cNvPr id="19" name="Connector: Elbow 18">
            <a:extLst>
              <a:ext uri="{FF2B5EF4-FFF2-40B4-BE49-F238E27FC236}">
                <a16:creationId xmlns:a16="http://schemas.microsoft.com/office/drawing/2014/main" id="{133D5610-E8E5-483F-A8E4-D63F75D67A13}"/>
              </a:ext>
              <a:ext uri="{C183D7F6-B498-43B3-948B-1728B52AA6E4}">
                <adec:decorative xmlns:adec="http://schemas.microsoft.com/office/drawing/2017/decorative" val="1"/>
              </a:ext>
            </a:extLst>
          </p:cNvPr>
          <p:cNvCxnSpPr>
            <a:cxnSpLocks/>
            <a:stCxn id="31" idx="3"/>
            <a:endCxn id="18" idx="0"/>
          </p:cNvCxnSpPr>
          <p:nvPr/>
        </p:nvCxnSpPr>
        <p:spPr>
          <a:xfrm>
            <a:off x="6815579" y="2551652"/>
            <a:ext cx="482734" cy="1319415"/>
          </a:xfrm>
          <a:prstGeom prst="bentConnector2">
            <a:avLst/>
          </a:prstGeom>
          <a:ln w="44450">
            <a:solidFill>
              <a:schemeClr val="hlink"/>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cxnSp>
        <p:nvCxnSpPr>
          <p:cNvPr id="20" name="Connector: Elbow 23">
            <a:extLst>
              <a:ext uri="{FF2B5EF4-FFF2-40B4-BE49-F238E27FC236}">
                <a16:creationId xmlns:a16="http://schemas.microsoft.com/office/drawing/2014/main" id="{144918C7-F73C-4DEA-9782-0C5C8AD88CD6}"/>
              </a:ext>
              <a:ext uri="{C183D7F6-B498-43B3-948B-1728B52AA6E4}">
                <adec:decorative xmlns:adec="http://schemas.microsoft.com/office/drawing/2017/decorative" val="1"/>
              </a:ext>
            </a:extLst>
          </p:cNvPr>
          <p:cNvCxnSpPr>
            <a:cxnSpLocks/>
            <a:stCxn id="29" idx="3"/>
            <a:endCxn id="18" idx="2"/>
          </p:cNvCxnSpPr>
          <p:nvPr/>
        </p:nvCxnSpPr>
        <p:spPr>
          <a:xfrm flipV="1">
            <a:off x="5335568" y="4438320"/>
            <a:ext cx="1962745" cy="984348"/>
          </a:xfrm>
          <a:prstGeom prst="bentConnector2">
            <a:avLst/>
          </a:prstGeom>
          <a:ln w="44450">
            <a:solidFill>
              <a:schemeClr val="hlink"/>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1381408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796991-2AF5-427B-9870-57D6C760C035}"/>
              </a:ext>
            </a:extLst>
          </p:cNvPr>
          <p:cNvSpPr>
            <a:spLocks noGrp="1"/>
          </p:cNvSpPr>
          <p:nvPr>
            <p:ph type="sldNum" sz="quarter" idx="20"/>
          </p:nvPr>
        </p:nvSpPr>
        <p:spPr/>
        <p:txBody>
          <a:bodyPr/>
          <a:lstStyle/>
          <a:p>
            <a:fld id="{930176A1-BCF0-4712-97A6-6B495F55390B}" type="slidenum">
              <a:rPr lang="en-US" smtClean="0"/>
              <a:pPr/>
              <a:t>37</a:t>
            </a:fld>
            <a:endParaRPr lang="en-US" dirty="0"/>
          </a:p>
        </p:txBody>
      </p:sp>
      <p:sp>
        <p:nvSpPr>
          <p:cNvPr id="6" name="Title 5">
            <a:extLst>
              <a:ext uri="{FF2B5EF4-FFF2-40B4-BE49-F238E27FC236}">
                <a16:creationId xmlns:a16="http://schemas.microsoft.com/office/drawing/2014/main" id="{11CD455F-1337-42D0-8E3E-1B8F99C4AB12}"/>
              </a:ext>
            </a:extLst>
          </p:cNvPr>
          <p:cNvSpPr>
            <a:spLocks noGrp="1"/>
          </p:cNvSpPr>
          <p:nvPr>
            <p:ph type="title"/>
          </p:nvPr>
        </p:nvSpPr>
        <p:spPr/>
        <p:txBody>
          <a:bodyPr>
            <a:normAutofit fontScale="90000"/>
          </a:bodyPr>
          <a:lstStyle/>
          <a:p>
            <a:r>
              <a:rPr lang="en-US" dirty="0"/>
              <a:t>Saving aggregated data compared to saving raw data records</a:t>
            </a:r>
          </a:p>
        </p:txBody>
      </p:sp>
      <p:sp>
        <p:nvSpPr>
          <p:cNvPr id="90" name="statsheader">
            <a:extLst>
              <a:ext uri="{FF2B5EF4-FFF2-40B4-BE49-F238E27FC236}">
                <a16:creationId xmlns:a16="http://schemas.microsoft.com/office/drawing/2014/main" id="{28896940-8B71-44E3-83CD-BB7B601B16F0}"/>
              </a:ext>
            </a:extLst>
          </p:cNvPr>
          <p:cNvSpPr txBox="1"/>
          <p:nvPr/>
        </p:nvSpPr>
        <p:spPr>
          <a:xfrm>
            <a:off x="1322409" y="1213461"/>
            <a:ext cx="2810381" cy="369332"/>
          </a:xfrm>
          <a:prstGeom prst="rect">
            <a:avLst/>
          </a:prstGeom>
          <a:solidFill>
            <a:schemeClr val="accent1"/>
          </a:solidFill>
        </p:spPr>
        <p:txBody>
          <a:bodyPr wrap="square" rtlCol="0">
            <a:spAutoFit/>
          </a:bodyPr>
          <a:lstStyle/>
          <a:p>
            <a:r>
              <a:rPr lang="en-US" dirty="0">
                <a:solidFill>
                  <a:schemeClr val="bg1"/>
                </a:solidFill>
              </a:rPr>
              <a:t>10/04/21 page stats</a:t>
            </a:r>
          </a:p>
        </p:txBody>
      </p:sp>
      <p:grpSp>
        <p:nvGrpSpPr>
          <p:cNvPr id="3" name="user1">
            <a:extLst>
              <a:ext uri="{FF2B5EF4-FFF2-40B4-BE49-F238E27FC236}">
                <a16:creationId xmlns:a16="http://schemas.microsoft.com/office/drawing/2014/main" id="{4533833E-E3CB-4DEB-AE57-2FEE71CE19CA}"/>
              </a:ext>
            </a:extLst>
          </p:cNvPr>
          <p:cNvGrpSpPr/>
          <p:nvPr/>
        </p:nvGrpSpPr>
        <p:grpSpPr>
          <a:xfrm>
            <a:off x="134118" y="1642315"/>
            <a:ext cx="1394111" cy="1042629"/>
            <a:chOff x="134118" y="1642315"/>
            <a:chExt cx="1394111" cy="1042629"/>
          </a:xfrm>
        </p:grpSpPr>
        <p:pic>
          <p:nvPicPr>
            <p:cNvPr id="39" name="Picture Developer">
              <a:extLst>
                <a:ext uri="{FF2B5EF4-FFF2-40B4-BE49-F238E27FC236}">
                  <a16:creationId xmlns:a16="http://schemas.microsoft.com/office/drawing/2014/main" id="{E47B9AD1-C305-4BFB-8ADF-5233CEF6F45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965" y="1642315"/>
              <a:ext cx="954417" cy="954417"/>
            </a:xfrm>
            <a:prstGeom prst="rect">
              <a:avLst/>
            </a:prstGeom>
          </p:spPr>
        </p:pic>
        <p:sp>
          <p:nvSpPr>
            <p:cNvPr id="41" name="TextBox 40">
              <a:extLst>
                <a:ext uri="{FF2B5EF4-FFF2-40B4-BE49-F238E27FC236}">
                  <a16:creationId xmlns:a16="http://schemas.microsoft.com/office/drawing/2014/main" id="{795DA260-EEB2-4C7E-B29E-EE13389CA9C1}"/>
                </a:ext>
              </a:extLst>
            </p:cNvPr>
            <p:cNvSpPr txBox="1"/>
            <p:nvPr/>
          </p:nvSpPr>
          <p:spPr>
            <a:xfrm>
              <a:off x="134118" y="2346390"/>
              <a:ext cx="1394111" cy="338554"/>
            </a:xfrm>
            <a:prstGeom prst="rect">
              <a:avLst/>
            </a:prstGeom>
            <a:noFill/>
          </p:spPr>
          <p:txBody>
            <a:bodyPr wrap="square" rtlCol="0">
              <a:spAutoFit/>
            </a:bodyPr>
            <a:lstStyle/>
            <a:p>
              <a:pPr algn="ctr"/>
              <a:r>
                <a:rPr lang="en-US" sz="1600" dirty="0">
                  <a:solidFill>
                    <a:schemeClr val="tx2"/>
                  </a:solidFill>
                </a:rPr>
                <a:t>User addi1</a:t>
              </a:r>
            </a:p>
          </p:txBody>
        </p:sp>
      </p:grpSp>
      <p:sp>
        <p:nvSpPr>
          <p:cNvPr id="24" name="user1 stats">
            <a:extLst>
              <a:ext uri="{FF2B5EF4-FFF2-40B4-BE49-F238E27FC236}">
                <a16:creationId xmlns:a16="http://schemas.microsoft.com/office/drawing/2014/main" id="{8375A2A6-1217-49E3-A979-D33514D9EB6B}"/>
              </a:ext>
            </a:extLst>
          </p:cNvPr>
          <p:cNvSpPr txBox="1"/>
          <p:nvPr/>
        </p:nvSpPr>
        <p:spPr>
          <a:xfrm>
            <a:off x="1190953" y="1985622"/>
            <a:ext cx="2588911" cy="338554"/>
          </a:xfrm>
          <a:prstGeom prst="rect">
            <a:avLst/>
          </a:prstGeom>
          <a:noFill/>
        </p:spPr>
        <p:txBody>
          <a:bodyPr wrap="square" rtlCol="0">
            <a:spAutoFit/>
          </a:bodyPr>
          <a:lstStyle/>
          <a:p>
            <a:pPr algn="ctr"/>
            <a:r>
              <a:rPr lang="en-US" sz="1600" dirty="0">
                <a:solidFill>
                  <a:schemeClr val="tx2"/>
                </a:solidFill>
              </a:rPr>
              <a:t>30 seconds on page x</a:t>
            </a:r>
          </a:p>
        </p:txBody>
      </p:sp>
      <p:cxnSp>
        <p:nvCxnSpPr>
          <p:cNvPr id="15" name="Straight Arrow Connector 14">
            <a:extLst>
              <a:ext uri="{FF2B5EF4-FFF2-40B4-BE49-F238E27FC236}">
                <a16:creationId xmlns:a16="http://schemas.microsoft.com/office/drawing/2014/main" id="{4D46DC1D-2EB9-4438-A36D-C69736C3AEA0}"/>
              </a:ext>
              <a:ext uri="{C183D7F6-B498-43B3-948B-1728B52AA6E4}">
                <adec:decorative xmlns:adec="http://schemas.microsoft.com/office/drawing/2017/decorative" val="1"/>
              </a:ext>
            </a:extLst>
          </p:cNvPr>
          <p:cNvCxnSpPr>
            <a:cxnSpLocks/>
          </p:cNvCxnSpPr>
          <p:nvPr/>
        </p:nvCxnSpPr>
        <p:spPr>
          <a:xfrm>
            <a:off x="1444593" y="2421151"/>
            <a:ext cx="2081631" cy="0"/>
          </a:xfrm>
          <a:prstGeom prst="straightConnector1">
            <a:avLst/>
          </a:prstGeom>
          <a:ln w="44450">
            <a:solidFill>
              <a:schemeClr val="hlink"/>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grpSp>
        <p:nvGrpSpPr>
          <p:cNvPr id="7" name="app1">
            <a:extLst>
              <a:ext uri="{FF2B5EF4-FFF2-40B4-BE49-F238E27FC236}">
                <a16:creationId xmlns:a16="http://schemas.microsoft.com/office/drawing/2014/main" id="{B2006FF4-A790-4047-8746-EB693933C576}"/>
              </a:ext>
            </a:extLst>
          </p:cNvPr>
          <p:cNvGrpSpPr/>
          <p:nvPr/>
        </p:nvGrpSpPr>
        <p:grpSpPr>
          <a:xfrm>
            <a:off x="3406048" y="1856691"/>
            <a:ext cx="1370888" cy="1171285"/>
            <a:chOff x="3406048" y="1856691"/>
            <a:chExt cx="1370888" cy="1171285"/>
          </a:xfrm>
        </p:grpSpPr>
        <p:pic>
          <p:nvPicPr>
            <p:cNvPr id="8" name="Picture 7">
              <a:extLst>
                <a:ext uri="{FF2B5EF4-FFF2-40B4-BE49-F238E27FC236}">
                  <a16:creationId xmlns:a16="http://schemas.microsoft.com/office/drawing/2014/main" id="{31851150-27AF-419F-87A4-50814D273CD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6315" y="1856691"/>
              <a:ext cx="990355" cy="990355"/>
            </a:xfrm>
            <a:prstGeom prst="rect">
              <a:avLst/>
            </a:prstGeom>
          </p:spPr>
        </p:pic>
        <p:sp>
          <p:nvSpPr>
            <p:cNvPr id="95" name="TextBox 94">
              <a:extLst>
                <a:ext uri="{FF2B5EF4-FFF2-40B4-BE49-F238E27FC236}">
                  <a16:creationId xmlns:a16="http://schemas.microsoft.com/office/drawing/2014/main" id="{B369679D-1FCC-4774-B293-FD8347081BA8}"/>
                </a:ext>
              </a:extLst>
            </p:cNvPr>
            <p:cNvSpPr txBox="1"/>
            <p:nvPr/>
          </p:nvSpPr>
          <p:spPr>
            <a:xfrm>
              <a:off x="3406048" y="2689422"/>
              <a:ext cx="1370888" cy="338554"/>
            </a:xfrm>
            <a:prstGeom prst="rect">
              <a:avLst/>
            </a:prstGeom>
            <a:noFill/>
          </p:spPr>
          <p:txBody>
            <a:bodyPr wrap="none" rtlCol="0">
              <a:spAutoFit/>
            </a:bodyPr>
            <a:lstStyle/>
            <a:p>
              <a:pPr algn="ctr"/>
              <a:r>
                <a:rPr lang="en-US" sz="1600" dirty="0">
                  <a:solidFill>
                    <a:schemeClr val="tx2"/>
                  </a:solidFill>
                </a:rPr>
                <a:t>US app DB 1</a:t>
              </a:r>
            </a:p>
          </p:txBody>
        </p:sp>
      </p:grpSp>
      <p:grpSp>
        <p:nvGrpSpPr>
          <p:cNvPr id="4" name="user2">
            <a:extLst>
              <a:ext uri="{FF2B5EF4-FFF2-40B4-BE49-F238E27FC236}">
                <a16:creationId xmlns:a16="http://schemas.microsoft.com/office/drawing/2014/main" id="{4EE58571-84AC-455D-AEEF-B547DB6D305F}"/>
              </a:ext>
            </a:extLst>
          </p:cNvPr>
          <p:cNvGrpSpPr/>
          <p:nvPr/>
        </p:nvGrpSpPr>
        <p:grpSpPr>
          <a:xfrm>
            <a:off x="134118" y="2892211"/>
            <a:ext cx="1394111" cy="1098914"/>
            <a:chOff x="134118" y="2892211"/>
            <a:chExt cx="1394111" cy="1098914"/>
          </a:xfrm>
        </p:grpSpPr>
        <p:pic>
          <p:nvPicPr>
            <p:cNvPr id="43" name="Picture Developer">
              <a:extLst>
                <a:ext uri="{FF2B5EF4-FFF2-40B4-BE49-F238E27FC236}">
                  <a16:creationId xmlns:a16="http://schemas.microsoft.com/office/drawing/2014/main" id="{EC09C151-EE21-40E5-B005-BBF08E4E32C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965" y="2892211"/>
              <a:ext cx="954417" cy="954417"/>
            </a:xfrm>
            <a:prstGeom prst="rect">
              <a:avLst/>
            </a:prstGeom>
          </p:spPr>
        </p:pic>
        <p:sp>
          <p:nvSpPr>
            <p:cNvPr id="44" name="TextBox 43">
              <a:extLst>
                <a:ext uri="{FF2B5EF4-FFF2-40B4-BE49-F238E27FC236}">
                  <a16:creationId xmlns:a16="http://schemas.microsoft.com/office/drawing/2014/main" id="{4023300A-AD58-4C89-82F2-B16E19EC6A59}"/>
                </a:ext>
              </a:extLst>
            </p:cNvPr>
            <p:cNvSpPr txBox="1"/>
            <p:nvPr/>
          </p:nvSpPr>
          <p:spPr>
            <a:xfrm>
              <a:off x="134118" y="3652571"/>
              <a:ext cx="1394111" cy="338554"/>
            </a:xfrm>
            <a:prstGeom prst="rect">
              <a:avLst/>
            </a:prstGeom>
            <a:noFill/>
          </p:spPr>
          <p:txBody>
            <a:bodyPr wrap="square" rtlCol="0">
              <a:spAutoFit/>
            </a:bodyPr>
            <a:lstStyle/>
            <a:p>
              <a:pPr algn="ctr"/>
              <a:r>
                <a:rPr lang="en-US" sz="1600" dirty="0">
                  <a:solidFill>
                    <a:schemeClr val="tx2"/>
                  </a:solidFill>
                </a:rPr>
                <a:t>User bett2</a:t>
              </a:r>
            </a:p>
          </p:txBody>
        </p:sp>
      </p:grpSp>
      <p:cxnSp>
        <p:nvCxnSpPr>
          <p:cNvPr id="93" name="Straight Arrow Connector 92">
            <a:extLst>
              <a:ext uri="{FF2B5EF4-FFF2-40B4-BE49-F238E27FC236}">
                <a16:creationId xmlns:a16="http://schemas.microsoft.com/office/drawing/2014/main" id="{834A051B-0427-4F24-A2F7-32D1047163A2}"/>
              </a:ext>
              <a:ext uri="{C183D7F6-B498-43B3-948B-1728B52AA6E4}">
                <adec:decorative xmlns:adec="http://schemas.microsoft.com/office/drawing/2017/decorative" val="1"/>
              </a:ext>
            </a:extLst>
          </p:cNvPr>
          <p:cNvCxnSpPr>
            <a:cxnSpLocks/>
          </p:cNvCxnSpPr>
          <p:nvPr/>
        </p:nvCxnSpPr>
        <p:spPr>
          <a:xfrm>
            <a:off x="1444593" y="3671047"/>
            <a:ext cx="2081631" cy="0"/>
          </a:xfrm>
          <a:prstGeom prst="straightConnector1">
            <a:avLst/>
          </a:prstGeom>
          <a:ln w="44450">
            <a:solidFill>
              <a:schemeClr val="hlink"/>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
        <p:nvSpPr>
          <p:cNvPr id="45" name="user2 stats">
            <a:extLst>
              <a:ext uri="{FF2B5EF4-FFF2-40B4-BE49-F238E27FC236}">
                <a16:creationId xmlns:a16="http://schemas.microsoft.com/office/drawing/2014/main" id="{20572655-F414-4B34-BF46-69B1A461A825}"/>
              </a:ext>
            </a:extLst>
          </p:cNvPr>
          <p:cNvSpPr txBox="1"/>
          <p:nvPr/>
        </p:nvSpPr>
        <p:spPr>
          <a:xfrm>
            <a:off x="1216400" y="3245629"/>
            <a:ext cx="2538017" cy="338554"/>
          </a:xfrm>
          <a:prstGeom prst="rect">
            <a:avLst/>
          </a:prstGeom>
          <a:noFill/>
        </p:spPr>
        <p:txBody>
          <a:bodyPr wrap="square" rtlCol="0">
            <a:spAutoFit/>
          </a:bodyPr>
          <a:lstStyle/>
          <a:p>
            <a:pPr algn="ctr"/>
            <a:r>
              <a:rPr lang="en-US" sz="1600" dirty="0">
                <a:solidFill>
                  <a:schemeClr val="tx2"/>
                </a:solidFill>
              </a:rPr>
              <a:t>2 minutes on page x</a:t>
            </a:r>
          </a:p>
        </p:txBody>
      </p:sp>
      <p:grpSp>
        <p:nvGrpSpPr>
          <p:cNvPr id="9" name="app2">
            <a:extLst>
              <a:ext uri="{FF2B5EF4-FFF2-40B4-BE49-F238E27FC236}">
                <a16:creationId xmlns:a16="http://schemas.microsoft.com/office/drawing/2014/main" id="{344C71F3-0BD5-44F9-A852-BD73F6FDA0D0}"/>
              </a:ext>
            </a:extLst>
          </p:cNvPr>
          <p:cNvGrpSpPr/>
          <p:nvPr/>
        </p:nvGrpSpPr>
        <p:grpSpPr>
          <a:xfrm>
            <a:off x="3418872" y="3075135"/>
            <a:ext cx="1345240" cy="1202009"/>
            <a:chOff x="3418872" y="3075135"/>
            <a:chExt cx="1345240" cy="1202009"/>
          </a:xfrm>
        </p:grpSpPr>
        <p:pic>
          <p:nvPicPr>
            <p:cNvPr id="37" name="Picture 36">
              <a:extLst>
                <a:ext uri="{FF2B5EF4-FFF2-40B4-BE49-F238E27FC236}">
                  <a16:creationId xmlns:a16="http://schemas.microsoft.com/office/drawing/2014/main" id="{BC57036B-DBDC-4501-93F2-5B965E6540FD}"/>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4863" y="3075135"/>
              <a:ext cx="1053258" cy="1053258"/>
            </a:xfrm>
            <a:prstGeom prst="rect">
              <a:avLst/>
            </a:prstGeom>
          </p:spPr>
        </p:pic>
        <p:sp>
          <p:nvSpPr>
            <p:cNvPr id="96" name="TextBox 95">
              <a:extLst>
                <a:ext uri="{FF2B5EF4-FFF2-40B4-BE49-F238E27FC236}">
                  <a16:creationId xmlns:a16="http://schemas.microsoft.com/office/drawing/2014/main" id="{A02A745A-9785-43F4-96F5-7E2A702939D0}"/>
                </a:ext>
              </a:extLst>
            </p:cNvPr>
            <p:cNvSpPr txBox="1"/>
            <p:nvPr/>
          </p:nvSpPr>
          <p:spPr>
            <a:xfrm>
              <a:off x="3418872" y="3938590"/>
              <a:ext cx="1345240" cy="338554"/>
            </a:xfrm>
            <a:prstGeom prst="rect">
              <a:avLst/>
            </a:prstGeom>
            <a:noFill/>
          </p:spPr>
          <p:txBody>
            <a:bodyPr wrap="none" rtlCol="0">
              <a:spAutoFit/>
            </a:bodyPr>
            <a:lstStyle/>
            <a:p>
              <a:pPr algn="ctr"/>
              <a:r>
                <a:rPr lang="en-US" sz="1600" dirty="0">
                  <a:solidFill>
                    <a:schemeClr val="tx2"/>
                  </a:solidFill>
                </a:rPr>
                <a:t>EU app DB 2</a:t>
              </a:r>
            </a:p>
          </p:txBody>
        </p:sp>
      </p:grpSp>
      <p:grpSp>
        <p:nvGrpSpPr>
          <p:cNvPr id="5" name="user3">
            <a:extLst>
              <a:ext uri="{FF2B5EF4-FFF2-40B4-BE49-F238E27FC236}">
                <a16:creationId xmlns:a16="http://schemas.microsoft.com/office/drawing/2014/main" id="{B7CB2FEA-2356-4350-B791-4713DD374967}"/>
              </a:ext>
            </a:extLst>
          </p:cNvPr>
          <p:cNvGrpSpPr/>
          <p:nvPr/>
        </p:nvGrpSpPr>
        <p:grpSpPr>
          <a:xfrm>
            <a:off x="134118" y="4000582"/>
            <a:ext cx="1394111" cy="1071295"/>
            <a:chOff x="134118" y="4000582"/>
            <a:chExt cx="1394111" cy="1071295"/>
          </a:xfrm>
        </p:grpSpPr>
        <p:pic>
          <p:nvPicPr>
            <p:cNvPr id="46" name="Picture Developer">
              <a:extLst>
                <a:ext uri="{FF2B5EF4-FFF2-40B4-BE49-F238E27FC236}">
                  <a16:creationId xmlns:a16="http://schemas.microsoft.com/office/drawing/2014/main" id="{EF6DF28A-95CF-4CEB-A15B-0ABEF0D0297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965" y="4000582"/>
              <a:ext cx="954417" cy="954417"/>
            </a:xfrm>
            <a:prstGeom prst="rect">
              <a:avLst/>
            </a:prstGeom>
          </p:spPr>
        </p:pic>
        <p:sp>
          <p:nvSpPr>
            <p:cNvPr id="47" name="TextBox 46">
              <a:extLst>
                <a:ext uri="{FF2B5EF4-FFF2-40B4-BE49-F238E27FC236}">
                  <a16:creationId xmlns:a16="http://schemas.microsoft.com/office/drawing/2014/main" id="{F9BB4DCC-EF98-4046-8AE2-5A48E0213FD3}"/>
                </a:ext>
              </a:extLst>
            </p:cNvPr>
            <p:cNvSpPr txBox="1"/>
            <p:nvPr/>
          </p:nvSpPr>
          <p:spPr>
            <a:xfrm>
              <a:off x="134118" y="4733323"/>
              <a:ext cx="1394111" cy="338554"/>
            </a:xfrm>
            <a:prstGeom prst="rect">
              <a:avLst/>
            </a:prstGeom>
            <a:noFill/>
          </p:spPr>
          <p:txBody>
            <a:bodyPr wrap="square" rtlCol="0">
              <a:spAutoFit/>
            </a:bodyPr>
            <a:lstStyle/>
            <a:p>
              <a:pPr algn="ctr"/>
              <a:r>
                <a:rPr lang="en-US" sz="1600" dirty="0">
                  <a:solidFill>
                    <a:schemeClr val="tx2"/>
                  </a:solidFill>
                </a:rPr>
                <a:t>User ct244</a:t>
              </a:r>
            </a:p>
          </p:txBody>
        </p:sp>
      </p:grpSp>
      <p:cxnSp>
        <p:nvCxnSpPr>
          <p:cNvPr id="94" name="Straight Arrow Connector 93">
            <a:extLst>
              <a:ext uri="{FF2B5EF4-FFF2-40B4-BE49-F238E27FC236}">
                <a16:creationId xmlns:a16="http://schemas.microsoft.com/office/drawing/2014/main" id="{DBC8F3FB-E7E2-4168-84DD-2576B7A1288E}"/>
              </a:ext>
              <a:ext uri="{C183D7F6-B498-43B3-948B-1728B52AA6E4}">
                <adec:decorative xmlns:adec="http://schemas.microsoft.com/office/drawing/2017/decorative" val="1"/>
              </a:ext>
            </a:extLst>
          </p:cNvPr>
          <p:cNvCxnSpPr>
            <a:cxnSpLocks/>
          </p:cNvCxnSpPr>
          <p:nvPr/>
        </p:nvCxnSpPr>
        <p:spPr>
          <a:xfrm>
            <a:off x="1444593" y="4779418"/>
            <a:ext cx="2081631" cy="0"/>
          </a:xfrm>
          <a:prstGeom prst="straightConnector1">
            <a:avLst/>
          </a:prstGeom>
          <a:ln w="44450">
            <a:solidFill>
              <a:schemeClr val="hlink"/>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
        <p:nvSpPr>
          <p:cNvPr id="48" name="user3 stats">
            <a:extLst>
              <a:ext uri="{FF2B5EF4-FFF2-40B4-BE49-F238E27FC236}">
                <a16:creationId xmlns:a16="http://schemas.microsoft.com/office/drawing/2014/main" id="{34E0D41F-7C54-4790-92C8-EB55FB3E3959}"/>
              </a:ext>
            </a:extLst>
          </p:cNvPr>
          <p:cNvSpPr txBox="1"/>
          <p:nvPr/>
        </p:nvSpPr>
        <p:spPr>
          <a:xfrm>
            <a:off x="1254780" y="4316086"/>
            <a:ext cx="2461256" cy="338554"/>
          </a:xfrm>
          <a:prstGeom prst="rect">
            <a:avLst/>
          </a:prstGeom>
          <a:noFill/>
        </p:spPr>
        <p:txBody>
          <a:bodyPr wrap="square" rtlCol="0">
            <a:spAutoFit/>
          </a:bodyPr>
          <a:lstStyle/>
          <a:p>
            <a:pPr algn="ctr"/>
            <a:r>
              <a:rPr lang="en-US" sz="1600" dirty="0">
                <a:solidFill>
                  <a:schemeClr val="tx2"/>
                </a:solidFill>
              </a:rPr>
              <a:t>10 minutes on page y</a:t>
            </a:r>
          </a:p>
        </p:txBody>
      </p:sp>
      <p:grpSp>
        <p:nvGrpSpPr>
          <p:cNvPr id="10" name="app3">
            <a:extLst>
              <a:ext uri="{FF2B5EF4-FFF2-40B4-BE49-F238E27FC236}">
                <a16:creationId xmlns:a16="http://schemas.microsoft.com/office/drawing/2014/main" id="{652AE461-7391-476E-B99C-19BCF3048D79}"/>
              </a:ext>
            </a:extLst>
          </p:cNvPr>
          <p:cNvGrpSpPr/>
          <p:nvPr/>
        </p:nvGrpSpPr>
        <p:grpSpPr>
          <a:xfrm>
            <a:off x="3421276" y="4183506"/>
            <a:ext cx="1340432" cy="1261477"/>
            <a:chOff x="3421276" y="4183506"/>
            <a:chExt cx="1340432" cy="1261477"/>
          </a:xfrm>
        </p:grpSpPr>
        <p:pic>
          <p:nvPicPr>
            <p:cNvPr id="38" name="Picture 37">
              <a:extLst>
                <a:ext uri="{FF2B5EF4-FFF2-40B4-BE49-F238E27FC236}">
                  <a16:creationId xmlns:a16="http://schemas.microsoft.com/office/drawing/2014/main" id="{6203F693-38A4-414F-BF77-6F158EA159E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4863" y="4183506"/>
              <a:ext cx="1053258" cy="1053258"/>
            </a:xfrm>
            <a:prstGeom prst="rect">
              <a:avLst/>
            </a:prstGeom>
          </p:spPr>
        </p:pic>
        <p:sp>
          <p:nvSpPr>
            <p:cNvPr id="97" name="TextBox 96">
              <a:extLst>
                <a:ext uri="{FF2B5EF4-FFF2-40B4-BE49-F238E27FC236}">
                  <a16:creationId xmlns:a16="http://schemas.microsoft.com/office/drawing/2014/main" id="{89E3E858-4DEF-4EB2-8CB0-3A42BE8D74AD}"/>
                </a:ext>
              </a:extLst>
            </p:cNvPr>
            <p:cNvSpPr txBox="1"/>
            <p:nvPr/>
          </p:nvSpPr>
          <p:spPr>
            <a:xfrm>
              <a:off x="3421276" y="5106429"/>
              <a:ext cx="1340432" cy="338554"/>
            </a:xfrm>
            <a:prstGeom prst="rect">
              <a:avLst/>
            </a:prstGeom>
            <a:noFill/>
          </p:spPr>
          <p:txBody>
            <a:bodyPr wrap="none" rtlCol="0">
              <a:spAutoFit/>
            </a:bodyPr>
            <a:lstStyle/>
            <a:p>
              <a:pPr algn="ctr"/>
              <a:r>
                <a:rPr lang="en-US" sz="1600" dirty="0">
                  <a:solidFill>
                    <a:schemeClr val="tx2"/>
                  </a:solidFill>
                </a:rPr>
                <a:t>AP app DB 3</a:t>
              </a:r>
            </a:p>
          </p:txBody>
        </p:sp>
      </p:grpSp>
      <p:cxnSp>
        <p:nvCxnSpPr>
          <p:cNvPr id="55" name="Straight Arrow Connector 54">
            <a:extLst>
              <a:ext uri="{FF2B5EF4-FFF2-40B4-BE49-F238E27FC236}">
                <a16:creationId xmlns:a16="http://schemas.microsoft.com/office/drawing/2014/main" id="{530C2707-3F8B-41DF-A4E2-0DDE14B34743}"/>
              </a:ext>
              <a:ext uri="{C183D7F6-B498-43B3-948B-1728B52AA6E4}">
                <adec:decorative xmlns:adec="http://schemas.microsoft.com/office/drawing/2017/decorative" val="1"/>
              </a:ext>
            </a:extLst>
          </p:cNvPr>
          <p:cNvCxnSpPr>
            <a:cxnSpLocks/>
          </p:cNvCxnSpPr>
          <p:nvPr/>
        </p:nvCxnSpPr>
        <p:spPr>
          <a:xfrm>
            <a:off x="4530405" y="3601764"/>
            <a:ext cx="1667838" cy="0"/>
          </a:xfrm>
          <a:prstGeom prst="straightConnector1">
            <a:avLst/>
          </a:prstGeom>
          <a:ln w="44450">
            <a:solidFill>
              <a:schemeClr val="hlink"/>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F9768209-DDB9-4BF0-95B5-5B565BAA30A6}"/>
              </a:ext>
              <a:ext uri="{C183D7F6-B498-43B3-948B-1728B52AA6E4}">
                <adec:decorative xmlns:adec="http://schemas.microsoft.com/office/drawing/2017/decorative" val="1"/>
              </a:ext>
            </a:extLst>
          </p:cNvPr>
          <p:cNvCxnSpPr>
            <a:cxnSpLocks/>
          </p:cNvCxnSpPr>
          <p:nvPr/>
        </p:nvCxnSpPr>
        <p:spPr>
          <a:xfrm>
            <a:off x="4498954" y="2338042"/>
            <a:ext cx="1699289" cy="1254403"/>
          </a:xfrm>
          <a:prstGeom prst="bentConnector3">
            <a:avLst>
              <a:gd name="adj1" fmla="val 34563"/>
            </a:avLst>
          </a:prstGeom>
          <a:ln w="44450">
            <a:solidFill>
              <a:schemeClr val="hlink"/>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CB6DAF57-16AE-49CE-A0B2-78D6BF9346A0}"/>
              </a:ext>
              <a:ext uri="{C183D7F6-B498-43B3-948B-1728B52AA6E4}">
                <adec:decorative xmlns:adec="http://schemas.microsoft.com/office/drawing/2017/decorative" val="1"/>
              </a:ext>
            </a:extLst>
          </p:cNvPr>
          <p:cNvCxnSpPr>
            <a:cxnSpLocks/>
          </p:cNvCxnSpPr>
          <p:nvPr/>
        </p:nvCxnSpPr>
        <p:spPr>
          <a:xfrm flipV="1">
            <a:off x="4530405" y="3606272"/>
            <a:ext cx="1667838" cy="1103863"/>
          </a:xfrm>
          <a:prstGeom prst="bentConnector3">
            <a:avLst>
              <a:gd name="adj1" fmla="val 33234"/>
            </a:avLst>
          </a:prstGeom>
          <a:ln w="44450">
            <a:solidFill>
              <a:schemeClr val="hlink"/>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
        <p:nvSpPr>
          <p:cNvPr id="103" name="ETL">
            <a:extLst>
              <a:ext uri="{FF2B5EF4-FFF2-40B4-BE49-F238E27FC236}">
                <a16:creationId xmlns:a16="http://schemas.microsoft.com/office/drawing/2014/main" id="{1DD074D4-27B7-4F45-9771-49C3B0F4B3FA}"/>
              </a:ext>
            </a:extLst>
          </p:cNvPr>
          <p:cNvSpPr txBox="1"/>
          <p:nvPr/>
        </p:nvSpPr>
        <p:spPr>
          <a:xfrm>
            <a:off x="5354081" y="3234687"/>
            <a:ext cx="652842" cy="369332"/>
          </a:xfrm>
          <a:prstGeom prst="rect">
            <a:avLst/>
          </a:prstGeom>
          <a:noFill/>
        </p:spPr>
        <p:txBody>
          <a:bodyPr wrap="square" rtlCol="0">
            <a:spAutoFit/>
          </a:bodyPr>
          <a:lstStyle/>
          <a:p>
            <a:r>
              <a:rPr lang="en-US" dirty="0">
                <a:solidFill>
                  <a:schemeClr val="tx2"/>
                </a:solidFill>
              </a:rPr>
              <a:t>ETL</a:t>
            </a:r>
          </a:p>
        </p:txBody>
      </p:sp>
      <p:grpSp>
        <p:nvGrpSpPr>
          <p:cNvPr id="11" name="Analytics DB">
            <a:extLst>
              <a:ext uri="{FF2B5EF4-FFF2-40B4-BE49-F238E27FC236}">
                <a16:creationId xmlns:a16="http://schemas.microsoft.com/office/drawing/2014/main" id="{6DE556BC-AE0A-4798-9644-7DDE75204B3A}"/>
              </a:ext>
            </a:extLst>
          </p:cNvPr>
          <p:cNvGrpSpPr/>
          <p:nvPr/>
        </p:nvGrpSpPr>
        <p:grpSpPr>
          <a:xfrm>
            <a:off x="5817625" y="2979242"/>
            <a:ext cx="2015295" cy="1363692"/>
            <a:chOff x="5817625" y="2979242"/>
            <a:chExt cx="2015295" cy="1363692"/>
          </a:xfrm>
        </p:grpSpPr>
        <p:pic>
          <p:nvPicPr>
            <p:cNvPr id="49" name="Picture 48">
              <a:extLst>
                <a:ext uri="{FF2B5EF4-FFF2-40B4-BE49-F238E27FC236}">
                  <a16:creationId xmlns:a16="http://schemas.microsoft.com/office/drawing/2014/main" id="{2E97BE99-3C1F-4821-9A14-42EDADDA8C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8243" y="2979242"/>
              <a:ext cx="1254059" cy="1254059"/>
            </a:xfrm>
            <a:prstGeom prst="rect">
              <a:avLst/>
            </a:prstGeom>
          </p:spPr>
        </p:pic>
        <p:sp>
          <p:nvSpPr>
            <p:cNvPr id="100" name="TextBox 99">
              <a:extLst>
                <a:ext uri="{FF2B5EF4-FFF2-40B4-BE49-F238E27FC236}">
                  <a16:creationId xmlns:a16="http://schemas.microsoft.com/office/drawing/2014/main" id="{F51FD4C8-4A3C-4DC9-BD74-56DC0C040E35}"/>
                </a:ext>
              </a:extLst>
            </p:cNvPr>
            <p:cNvSpPr txBox="1"/>
            <p:nvPr/>
          </p:nvSpPr>
          <p:spPr>
            <a:xfrm>
              <a:off x="5817625" y="4004380"/>
              <a:ext cx="2015295" cy="338554"/>
            </a:xfrm>
            <a:prstGeom prst="rect">
              <a:avLst/>
            </a:prstGeom>
            <a:noFill/>
          </p:spPr>
          <p:txBody>
            <a:bodyPr wrap="none" rtlCol="0">
              <a:spAutoFit/>
            </a:bodyPr>
            <a:lstStyle/>
            <a:p>
              <a:pPr algn="ctr"/>
              <a:r>
                <a:rPr lang="en-US" sz="1600" dirty="0">
                  <a:solidFill>
                    <a:schemeClr val="tx2"/>
                  </a:solidFill>
                </a:rPr>
                <a:t>Analytics data store</a:t>
              </a:r>
            </a:p>
          </p:txBody>
        </p:sp>
      </p:grpSp>
      <p:graphicFrame>
        <p:nvGraphicFramePr>
          <p:cNvPr id="63" name="Table 62">
            <a:extLst>
              <a:ext uri="{FF2B5EF4-FFF2-40B4-BE49-F238E27FC236}">
                <a16:creationId xmlns:a16="http://schemas.microsoft.com/office/drawing/2014/main" id="{0832C31D-F18C-449A-994F-FC763433CF78}"/>
              </a:ext>
            </a:extLst>
          </p:cNvPr>
          <p:cNvGraphicFramePr>
            <a:graphicFrameLocks noGrp="1"/>
          </p:cNvGraphicFramePr>
          <p:nvPr>
            <p:extLst>
              <p:ext uri="{D42A27DB-BD31-4B8C-83A1-F6EECF244321}">
                <p14:modId xmlns:p14="http://schemas.microsoft.com/office/powerpoint/2010/main" val="4211573954"/>
              </p:ext>
            </p:extLst>
          </p:nvPr>
        </p:nvGraphicFramePr>
        <p:xfrm>
          <a:off x="5680502" y="4623195"/>
          <a:ext cx="2289541" cy="1112520"/>
        </p:xfrm>
        <a:graphic>
          <a:graphicData uri="http://schemas.openxmlformats.org/drawingml/2006/table">
            <a:tbl>
              <a:tblPr firstRow="1" bandRow="1">
                <a:tableStyleId>{5C22544A-7EE6-4342-B048-85BDC9FD1C3A}</a:tableStyleId>
              </a:tblPr>
              <a:tblGrid>
                <a:gridCol w="806256">
                  <a:extLst>
                    <a:ext uri="{9D8B030D-6E8A-4147-A177-3AD203B41FA5}">
                      <a16:colId xmlns:a16="http://schemas.microsoft.com/office/drawing/2014/main" val="1481916242"/>
                    </a:ext>
                  </a:extLst>
                </a:gridCol>
                <a:gridCol w="1483285">
                  <a:extLst>
                    <a:ext uri="{9D8B030D-6E8A-4147-A177-3AD203B41FA5}">
                      <a16:colId xmlns:a16="http://schemas.microsoft.com/office/drawing/2014/main" val="1678281410"/>
                    </a:ext>
                  </a:extLst>
                </a:gridCol>
              </a:tblGrid>
              <a:tr h="370840">
                <a:tc>
                  <a:txBody>
                    <a:bodyPr/>
                    <a:lstStyle/>
                    <a:p>
                      <a:pPr algn="ctr"/>
                      <a:r>
                        <a:rPr lang="en-US" sz="1600" dirty="0"/>
                        <a:t>Page</a:t>
                      </a:r>
                    </a:p>
                  </a:txBody>
                  <a:tcPr/>
                </a:tc>
                <a:tc>
                  <a:txBody>
                    <a:bodyPr/>
                    <a:lstStyle/>
                    <a:p>
                      <a:pPr algn="ctr"/>
                      <a:r>
                        <a:rPr lang="en-US" sz="1600" dirty="0"/>
                        <a:t>Daily Avg</a:t>
                      </a:r>
                    </a:p>
                  </a:txBody>
                  <a:tcPr/>
                </a:tc>
                <a:extLst>
                  <a:ext uri="{0D108BD9-81ED-4DB2-BD59-A6C34878D82A}">
                    <a16:rowId xmlns:a16="http://schemas.microsoft.com/office/drawing/2014/main" val="1139353995"/>
                  </a:ext>
                </a:extLst>
              </a:tr>
              <a:tr h="370840">
                <a:tc>
                  <a:txBody>
                    <a:bodyPr/>
                    <a:lstStyle/>
                    <a:p>
                      <a:pPr algn="ctr"/>
                      <a:r>
                        <a:rPr lang="en-US" sz="1600" dirty="0">
                          <a:solidFill>
                            <a:schemeClr val="tx2"/>
                          </a:solidFill>
                        </a:rPr>
                        <a:t>x</a:t>
                      </a:r>
                    </a:p>
                  </a:txBody>
                  <a:tcPr/>
                </a:tc>
                <a:tc>
                  <a:txBody>
                    <a:bodyPr/>
                    <a:lstStyle/>
                    <a:p>
                      <a:pPr algn="ctr"/>
                      <a:r>
                        <a:rPr lang="en-US" sz="1600" dirty="0">
                          <a:solidFill>
                            <a:schemeClr val="tx2"/>
                          </a:solidFill>
                        </a:rPr>
                        <a:t>75 seconds</a:t>
                      </a:r>
                    </a:p>
                  </a:txBody>
                  <a:tcPr/>
                </a:tc>
                <a:extLst>
                  <a:ext uri="{0D108BD9-81ED-4DB2-BD59-A6C34878D82A}">
                    <a16:rowId xmlns:a16="http://schemas.microsoft.com/office/drawing/2014/main" val="1787449780"/>
                  </a:ext>
                </a:extLst>
              </a:tr>
              <a:tr h="370840">
                <a:tc>
                  <a:txBody>
                    <a:bodyPr/>
                    <a:lstStyle/>
                    <a:p>
                      <a:pPr algn="ctr"/>
                      <a:r>
                        <a:rPr lang="en-US" sz="1600" dirty="0">
                          <a:solidFill>
                            <a:schemeClr val="tx2"/>
                          </a:solidFill>
                        </a:rPr>
                        <a:t>y</a:t>
                      </a:r>
                    </a:p>
                  </a:txBody>
                  <a:tcPr/>
                </a:tc>
                <a:tc>
                  <a:txBody>
                    <a:bodyPr/>
                    <a:lstStyle/>
                    <a:p>
                      <a:pPr algn="ctr"/>
                      <a:r>
                        <a:rPr lang="en-US" sz="1600" dirty="0">
                          <a:solidFill>
                            <a:schemeClr val="tx2"/>
                          </a:solidFill>
                        </a:rPr>
                        <a:t>600 seconds</a:t>
                      </a:r>
                    </a:p>
                  </a:txBody>
                  <a:tcPr/>
                </a:tc>
                <a:extLst>
                  <a:ext uri="{0D108BD9-81ED-4DB2-BD59-A6C34878D82A}">
                    <a16:rowId xmlns:a16="http://schemas.microsoft.com/office/drawing/2014/main" val="371838393"/>
                  </a:ext>
                </a:extLst>
              </a:tr>
            </a:tbl>
          </a:graphicData>
        </a:graphic>
      </p:graphicFrame>
      <p:sp>
        <p:nvSpPr>
          <p:cNvPr id="91" name="Callout: aggregate">
            <a:extLst>
              <a:ext uri="{FF2B5EF4-FFF2-40B4-BE49-F238E27FC236}">
                <a16:creationId xmlns:a16="http://schemas.microsoft.com/office/drawing/2014/main" id="{F76CFDED-8723-47E1-A4FA-A32ACD547671}"/>
              </a:ext>
              <a:ext uri="{C183D7F6-B498-43B3-948B-1728B52AA6E4}">
                <adec:decorative xmlns:adec="http://schemas.microsoft.com/office/drawing/2017/decorative" val="1"/>
              </a:ext>
            </a:extLst>
          </p:cNvPr>
          <p:cNvSpPr/>
          <p:nvPr/>
        </p:nvSpPr>
        <p:spPr>
          <a:xfrm>
            <a:off x="8229657" y="4680155"/>
            <a:ext cx="3132119" cy="338554"/>
          </a:xfrm>
          <a:prstGeom prst="borderCallout1">
            <a:avLst>
              <a:gd name="adj1" fmla="val 55929"/>
              <a:gd name="adj2" fmla="val 78"/>
              <a:gd name="adj3" fmla="val 57035"/>
              <a:gd name="adj4" fmla="val -6330"/>
            </a:avLst>
          </a:prstGeom>
          <a:solidFill>
            <a:schemeClr val="accent4"/>
          </a:solidFill>
          <a:ln w="44450">
            <a:solidFill>
              <a:schemeClr val="accent4"/>
            </a:solidFill>
            <a:headEnd type="none" w="med" len="med"/>
            <a:tailEnd type="non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wrap="square" lIns="45720" rIns="45720" rtlCol="0" anchor="ctr">
            <a:spAutoFit/>
          </a:bodyPr>
          <a:lstStyle/>
          <a:p>
            <a:pPr algn="ctr"/>
            <a:r>
              <a:rPr lang="en-US" sz="1600" dirty="0">
                <a:solidFill>
                  <a:schemeClr val="tx2"/>
                </a:solidFill>
              </a:rPr>
              <a:t>Aggregated value updated daily</a:t>
            </a:r>
          </a:p>
        </p:txBody>
      </p:sp>
      <p:cxnSp>
        <p:nvCxnSpPr>
          <p:cNvPr id="17" name="Straight Arrow Connector 16">
            <a:extLst>
              <a:ext uri="{FF2B5EF4-FFF2-40B4-BE49-F238E27FC236}">
                <a16:creationId xmlns:a16="http://schemas.microsoft.com/office/drawing/2014/main" id="{BB5DEE6D-4ED4-41B6-A44F-4A6A268954A5}"/>
              </a:ext>
              <a:ext uri="{C183D7F6-B498-43B3-948B-1728B52AA6E4}">
                <adec:decorative xmlns:adec="http://schemas.microsoft.com/office/drawing/2017/decorative" val="1"/>
              </a:ext>
            </a:extLst>
          </p:cNvPr>
          <p:cNvCxnSpPr>
            <a:cxnSpLocks/>
            <a:stCxn id="49" idx="3"/>
          </p:cNvCxnSpPr>
          <p:nvPr/>
        </p:nvCxnSpPr>
        <p:spPr>
          <a:xfrm>
            <a:off x="7452302" y="3606272"/>
            <a:ext cx="1412210" cy="0"/>
          </a:xfrm>
          <a:prstGeom prst="straightConnector1">
            <a:avLst/>
          </a:prstGeom>
          <a:ln w="44450">
            <a:solidFill>
              <a:schemeClr val="hlink"/>
            </a:solidFill>
            <a:headEnd type="arrow" w="lg"/>
            <a:tailEnd type="arrow" w="lg"/>
          </a:ln>
          <a:effectLst>
            <a:outerShdw blurRad="63500" dist="53881" dir="2700016" rotWithShape="0">
              <a:srgbClr val="232F3E">
                <a:alpha val="25000"/>
              </a:srgbClr>
            </a:outerShdw>
          </a:effectLst>
        </p:spPr>
        <p:style>
          <a:lnRef idx="1">
            <a:schemeClr val="accent1"/>
          </a:lnRef>
          <a:fillRef idx="0">
            <a:schemeClr val="accent1"/>
          </a:fillRef>
          <a:effectRef idx="0">
            <a:schemeClr val="accent1"/>
          </a:effectRef>
          <a:fontRef idx="minor">
            <a:schemeClr val="tx1"/>
          </a:fontRef>
        </p:style>
      </p:cxnSp>
      <p:grpSp>
        <p:nvGrpSpPr>
          <p:cNvPr id="13" name="Analysis">
            <a:extLst>
              <a:ext uri="{FF2B5EF4-FFF2-40B4-BE49-F238E27FC236}">
                <a16:creationId xmlns:a16="http://schemas.microsoft.com/office/drawing/2014/main" id="{D880C87A-1216-4FD7-BDF0-36ADC34E6CC9}"/>
              </a:ext>
            </a:extLst>
          </p:cNvPr>
          <p:cNvGrpSpPr/>
          <p:nvPr/>
        </p:nvGrpSpPr>
        <p:grpSpPr>
          <a:xfrm>
            <a:off x="8383825" y="2326736"/>
            <a:ext cx="3041830" cy="2212075"/>
            <a:chOff x="8383825" y="2326736"/>
            <a:chExt cx="3041830" cy="2212075"/>
          </a:xfrm>
        </p:grpSpPr>
        <p:pic>
          <p:nvPicPr>
            <p:cNvPr id="12" name="Picture 11">
              <a:extLst>
                <a:ext uri="{FF2B5EF4-FFF2-40B4-BE49-F238E27FC236}">
                  <a16:creationId xmlns:a16="http://schemas.microsoft.com/office/drawing/2014/main" id="{E9DD729B-195D-4235-AD64-0A6E76DFB71E}"/>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64443" y="2700865"/>
              <a:ext cx="1828800" cy="1837946"/>
            </a:xfrm>
            <a:prstGeom prst="rect">
              <a:avLst/>
            </a:prstGeom>
          </p:spPr>
        </p:pic>
        <p:sp>
          <p:nvSpPr>
            <p:cNvPr id="25" name="TextBox 24">
              <a:extLst>
                <a:ext uri="{FF2B5EF4-FFF2-40B4-BE49-F238E27FC236}">
                  <a16:creationId xmlns:a16="http://schemas.microsoft.com/office/drawing/2014/main" id="{17D567B5-9843-41FC-B971-3837222AE6F0}"/>
                </a:ext>
              </a:extLst>
            </p:cNvPr>
            <p:cNvSpPr txBox="1"/>
            <p:nvPr/>
          </p:nvSpPr>
          <p:spPr>
            <a:xfrm>
              <a:off x="8383825" y="2326736"/>
              <a:ext cx="3041830" cy="646331"/>
            </a:xfrm>
            <a:prstGeom prst="rect">
              <a:avLst/>
            </a:prstGeom>
            <a:noFill/>
          </p:spPr>
          <p:txBody>
            <a:bodyPr wrap="square" rtlCol="0">
              <a:spAutoFit/>
            </a:bodyPr>
            <a:lstStyle/>
            <a:p>
              <a:r>
                <a:rPr lang="en-US" dirty="0">
                  <a:solidFill>
                    <a:schemeClr val="tx2"/>
                  </a:solidFill>
                </a:rPr>
                <a:t>Business query: Where do users spend the most time?</a:t>
              </a:r>
            </a:p>
          </p:txBody>
        </p:sp>
      </p:grpSp>
    </p:spTree>
    <p:custDataLst>
      <p:tags r:id="rId1"/>
    </p:custDataLst>
    <p:extLst>
      <p:ext uri="{BB962C8B-B14F-4D97-AF65-F5344CB8AC3E}">
        <p14:creationId xmlns:p14="http://schemas.microsoft.com/office/powerpoint/2010/main" val="37313525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796991-2AF5-427B-9870-57D6C760C035}"/>
              </a:ext>
            </a:extLst>
          </p:cNvPr>
          <p:cNvSpPr>
            <a:spLocks noGrp="1"/>
          </p:cNvSpPr>
          <p:nvPr>
            <p:ph type="sldNum" sz="quarter" idx="20"/>
          </p:nvPr>
        </p:nvSpPr>
        <p:spPr/>
        <p:txBody>
          <a:bodyPr/>
          <a:lstStyle/>
          <a:p>
            <a:fld id="{930176A1-BCF0-4712-97A6-6B495F55390B}" type="slidenum">
              <a:rPr lang="en-US" smtClean="0"/>
              <a:pPr/>
              <a:t>38</a:t>
            </a:fld>
            <a:endParaRPr lang="en-US" dirty="0"/>
          </a:p>
        </p:txBody>
      </p:sp>
      <p:sp>
        <p:nvSpPr>
          <p:cNvPr id="6" name="Title 5">
            <a:extLst>
              <a:ext uri="{FF2B5EF4-FFF2-40B4-BE49-F238E27FC236}">
                <a16:creationId xmlns:a16="http://schemas.microsoft.com/office/drawing/2014/main" id="{11CD455F-1337-42D0-8E3E-1B8F99C4AB12}"/>
              </a:ext>
            </a:extLst>
          </p:cNvPr>
          <p:cNvSpPr>
            <a:spLocks noGrp="1"/>
          </p:cNvSpPr>
          <p:nvPr>
            <p:ph type="title"/>
          </p:nvPr>
        </p:nvSpPr>
        <p:spPr/>
        <p:txBody>
          <a:bodyPr>
            <a:normAutofit/>
          </a:bodyPr>
          <a:lstStyle/>
          <a:p>
            <a:r>
              <a:rPr lang="en-US" dirty="0"/>
              <a:t>Shortcomings of this approach for analytics</a:t>
            </a:r>
          </a:p>
        </p:txBody>
      </p:sp>
      <p:pic>
        <p:nvPicPr>
          <p:cNvPr id="4" name="Picture 3" descr="Average daily page views for the same pages as the prior slide, but for a different day. ">
            <a:extLst>
              <a:ext uri="{FF2B5EF4-FFF2-40B4-BE49-F238E27FC236}">
                <a16:creationId xmlns:a16="http://schemas.microsoft.com/office/drawing/2014/main" id="{7A81FB57-5CAF-4A17-A775-9888BC658A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629" y="1180549"/>
            <a:ext cx="10461643" cy="4590686"/>
          </a:xfrm>
          <a:prstGeom prst="rect">
            <a:avLst/>
          </a:prstGeom>
        </p:spPr>
      </p:pic>
      <p:sp>
        <p:nvSpPr>
          <p:cNvPr id="35" name="Callout: Additional insights">
            <a:extLst>
              <a:ext uri="{FF2B5EF4-FFF2-40B4-BE49-F238E27FC236}">
                <a16:creationId xmlns:a16="http://schemas.microsoft.com/office/drawing/2014/main" id="{D87B617F-7A35-4DBA-B2BB-F2607EADFB10}"/>
              </a:ext>
              <a:ext uri="{C183D7F6-B498-43B3-948B-1728B52AA6E4}">
                <adec:decorative xmlns:adec="http://schemas.microsoft.com/office/drawing/2017/decorative" val="1"/>
              </a:ext>
            </a:extLst>
          </p:cNvPr>
          <p:cNvSpPr/>
          <p:nvPr/>
        </p:nvSpPr>
        <p:spPr>
          <a:xfrm>
            <a:off x="6249080" y="1458205"/>
            <a:ext cx="4519611" cy="338554"/>
          </a:xfrm>
          <a:prstGeom prst="borderCallout1">
            <a:avLst>
              <a:gd name="adj1" fmla="val 102187"/>
              <a:gd name="adj2" fmla="val 50219"/>
              <a:gd name="adj3" fmla="val 133285"/>
              <a:gd name="adj4" fmla="val 50530"/>
            </a:avLst>
          </a:prstGeom>
          <a:solidFill>
            <a:schemeClr val="accent4"/>
          </a:solidFill>
          <a:ln w="44450">
            <a:solidFill>
              <a:schemeClr val="accent4"/>
            </a:solidFill>
            <a:headEnd type="none" w="med" len="med"/>
            <a:tailEnd type="non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wrap="square" lIns="45720" rIns="45720" rtlCol="0" anchor="ctr">
            <a:spAutoFit/>
          </a:bodyPr>
          <a:lstStyle/>
          <a:p>
            <a:pPr algn="ctr"/>
            <a:r>
              <a:rPr lang="en-US" sz="1600" dirty="0">
                <a:solidFill>
                  <a:schemeClr val="tx2"/>
                </a:solidFill>
              </a:rPr>
              <a:t>Hard-to-derive additional insights</a:t>
            </a:r>
          </a:p>
        </p:txBody>
      </p:sp>
      <p:sp>
        <p:nvSpPr>
          <p:cNvPr id="34" name="TextBox 33">
            <a:extLst>
              <a:ext uri="{FF2B5EF4-FFF2-40B4-BE49-F238E27FC236}">
                <a16:creationId xmlns:a16="http://schemas.microsoft.com/office/drawing/2014/main" id="{8A844149-B2F6-4C7F-94E6-E84459165C27}"/>
              </a:ext>
            </a:extLst>
          </p:cNvPr>
          <p:cNvSpPr txBox="1"/>
          <p:nvPr/>
        </p:nvSpPr>
        <p:spPr>
          <a:xfrm>
            <a:off x="6171012" y="2135943"/>
            <a:ext cx="5058506" cy="923330"/>
          </a:xfrm>
          <a:prstGeom prst="rect">
            <a:avLst/>
          </a:prstGeom>
          <a:noFill/>
        </p:spPr>
        <p:txBody>
          <a:bodyPr wrap="square" rtlCol="0">
            <a:spAutoFit/>
          </a:bodyPr>
          <a:lstStyle/>
          <a:p>
            <a:r>
              <a:rPr lang="en-US" dirty="0">
                <a:solidFill>
                  <a:schemeClr val="tx2"/>
                </a:solidFill>
              </a:rPr>
              <a:t>Is day of week or time of day important?</a:t>
            </a:r>
          </a:p>
          <a:p>
            <a:r>
              <a:rPr lang="en-US" dirty="0">
                <a:solidFill>
                  <a:schemeClr val="tx2"/>
                </a:solidFill>
              </a:rPr>
              <a:t>Which users are daily visitors?</a:t>
            </a:r>
          </a:p>
          <a:p>
            <a:r>
              <a:rPr lang="en-US" dirty="0">
                <a:solidFill>
                  <a:schemeClr val="tx2"/>
                </a:solidFill>
              </a:rPr>
              <a:t>How many different users does this represent?</a:t>
            </a:r>
          </a:p>
        </p:txBody>
      </p:sp>
      <p:sp>
        <p:nvSpPr>
          <p:cNvPr id="33" name="Callout: traceability">
            <a:extLst>
              <a:ext uri="{FF2B5EF4-FFF2-40B4-BE49-F238E27FC236}">
                <a16:creationId xmlns:a16="http://schemas.microsoft.com/office/drawing/2014/main" id="{749E3F5E-4A47-454F-A23C-126E91721FDA}"/>
              </a:ext>
              <a:ext uri="{C183D7F6-B498-43B3-948B-1728B52AA6E4}">
                <adec:decorative xmlns:adec="http://schemas.microsoft.com/office/drawing/2017/decorative" val="1"/>
              </a:ext>
            </a:extLst>
          </p:cNvPr>
          <p:cNvSpPr/>
          <p:nvPr/>
        </p:nvSpPr>
        <p:spPr>
          <a:xfrm>
            <a:off x="8337051" y="4574431"/>
            <a:ext cx="2786583" cy="584775"/>
          </a:xfrm>
          <a:prstGeom prst="borderCallout1">
            <a:avLst>
              <a:gd name="adj1" fmla="val 46378"/>
              <a:gd name="adj2" fmla="val -594"/>
              <a:gd name="adj3" fmla="val 46129"/>
              <a:gd name="adj4" fmla="val -13091"/>
            </a:avLst>
          </a:prstGeom>
          <a:solidFill>
            <a:schemeClr val="accent4"/>
          </a:solidFill>
          <a:ln w="44450">
            <a:solidFill>
              <a:schemeClr val="accent4"/>
            </a:solidFill>
            <a:headEnd type="none" w="med" len="med"/>
            <a:tailEnd type="non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wrap="square" lIns="45720" rIns="45720" rtlCol="0" anchor="ctr">
            <a:spAutoFit/>
          </a:bodyPr>
          <a:lstStyle/>
          <a:p>
            <a:pPr algn="ctr"/>
            <a:r>
              <a:rPr lang="en-US" sz="1600" dirty="0">
                <a:solidFill>
                  <a:schemeClr val="tx2"/>
                </a:solidFill>
              </a:rPr>
              <a:t>Loss of traceability to previous day's values</a:t>
            </a:r>
          </a:p>
        </p:txBody>
      </p:sp>
      <p:sp>
        <p:nvSpPr>
          <p:cNvPr id="42" name="Callout: hard to audit">
            <a:extLst>
              <a:ext uri="{FF2B5EF4-FFF2-40B4-BE49-F238E27FC236}">
                <a16:creationId xmlns:a16="http://schemas.microsoft.com/office/drawing/2014/main" id="{F43DFD0F-C23D-460F-9566-22D519F16AEF}"/>
              </a:ext>
              <a:ext uri="{C183D7F6-B498-43B3-948B-1728B52AA6E4}">
                <adec:decorative xmlns:adec="http://schemas.microsoft.com/office/drawing/2017/decorative" val="1"/>
              </a:ext>
            </a:extLst>
          </p:cNvPr>
          <p:cNvSpPr/>
          <p:nvPr/>
        </p:nvSpPr>
        <p:spPr>
          <a:xfrm>
            <a:off x="7535324" y="5948976"/>
            <a:ext cx="3639706" cy="338554"/>
          </a:xfrm>
          <a:prstGeom prst="borderCallout1">
            <a:avLst>
              <a:gd name="adj1" fmla="val -4890"/>
              <a:gd name="adj2" fmla="val 13456"/>
              <a:gd name="adj3" fmla="val -73570"/>
              <a:gd name="adj4" fmla="val 13367"/>
            </a:avLst>
          </a:prstGeom>
          <a:solidFill>
            <a:schemeClr val="accent4"/>
          </a:solidFill>
          <a:ln w="44450">
            <a:solidFill>
              <a:schemeClr val="accent4"/>
            </a:solidFill>
            <a:headEnd type="none" w="med" len="med"/>
            <a:tailEnd type="non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wrap="square" lIns="45720" rIns="45720" rtlCol="0" anchor="ctr">
            <a:spAutoFit/>
          </a:bodyPr>
          <a:lstStyle/>
          <a:p>
            <a:pPr algn="ctr"/>
            <a:r>
              <a:rPr lang="en-US" sz="1600" dirty="0">
                <a:solidFill>
                  <a:schemeClr val="tx2"/>
                </a:solidFill>
              </a:rPr>
              <a:t>Harder to find and debug errors</a:t>
            </a:r>
          </a:p>
        </p:txBody>
      </p:sp>
      <p:pic>
        <p:nvPicPr>
          <p:cNvPr id="64" name="Picture 63">
            <a:extLst>
              <a:ext uri="{FF2B5EF4-FFF2-40B4-BE49-F238E27FC236}">
                <a16:creationId xmlns:a16="http://schemas.microsoft.com/office/drawing/2014/main" id="{EAB88583-57E3-41DE-8538-A2FB0096D172}"/>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32920" y="5374589"/>
            <a:ext cx="392387" cy="359005"/>
          </a:xfrm>
          <a:prstGeom prst="rect">
            <a:avLst/>
          </a:prstGeom>
        </p:spPr>
      </p:pic>
    </p:spTree>
    <p:custDataLst>
      <p:tags r:id="rId1"/>
    </p:custDataLst>
    <p:extLst>
      <p:ext uri="{BB962C8B-B14F-4D97-AF65-F5344CB8AC3E}">
        <p14:creationId xmlns:p14="http://schemas.microsoft.com/office/powerpoint/2010/main" val="15915441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796991-2AF5-427B-9870-57D6C760C035}"/>
              </a:ext>
            </a:extLst>
          </p:cNvPr>
          <p:cNvSpPr>
            <a:spLocks noGrp="1"/>
          </p:cNvSpPr>
          <p:nvPr>
            <p:ph type="sldNum" sz="quarter" idx="20"/>
          </p:nvPr>
        </p:nvSpPr>
        <p:spPr/>
        <p:txBody>
          <a:bodyPr/>
          <a:lstStyle/>
          <a:p>
            <a:fld id="{930176A1-BCF0-4712-97A6-6B495F55390B}" type="slidenum">
              <a:rPr lang="en-US" smtClean="0"/>
              <a:pPr/>
              <a:t>39</a:t>
            </a:fld>
            <a:endParaRPr lang="en-US" dirty="0"/>
          </a:p>
        </p:txBody>
      </p:sp>
      <p:sp>
        <p:nvSpPr>
          <p:cNvPr id="6" name="Title 5">
            <a:extLst>
              <a:ext uri="{FF2B5EF4-FFF2-40B4-BE49-F238E27FC236}">
                <a16:creationId xmlns:a16="http://schemas.microsoft.com/office/drawing/2014/main" id="{11CD455F-1337-42D0-8E3E-1B8F99C4AB12}"/>
              </a:ext>
            </a:extLst>
          </p:cNvPr>
          <p:cNvSpPr>
            <a:spLocks noGrp="1"/>
          </p:cNvSpPr>
          <p:nvPr>
            <p:ph type="title"/>
          </p:nvPr>
        </p:nvSpPr>
        <p:spPr/>
        <p:txBody>
          <a:bodyPr>
            <a:normAutofit/>
          </a:bodyPr>
          <a:lstStyle/>
          <a:p>
            <a:r>
              <a:rPr lang="en-US" dirty="0"/>
              <a:t>Better approach for analytics: Immutable data</a:t>
            </a:r>
          </a:p>
        </p:txBody>
      </p:sp>
      <p:sp>
        <p:nvSpPr>
          <p:cNvPr id="57" name="Callout: Create resources">
            <a:extLst>
              <a:ext uri="{FF2B5EF4-FFF2-40B4-BE49-F238E27FC236}">
                <a16:creationId xmlns:a16="http://schemas.microsoft.com/office/drawing/2014/main" id="{C800EDD1-1241-4E03-97E7-617589E5449E}"/>
              </a:ext>
              <a:ext uri="{C183D7F6-B498-43B3-948B-1728B52AA6E4}">
                <adec:decorative xmlns:adec="http://schemas.microsoft.com/office/drawing/2017/decorative" val="1"/>
              </a:ext>
            </a:extLst>
          </p:cNvPr>
          <p:cNvSpPr/>
          <p:nvPr/>
        </p:nvSpPr>
        <p:spPr>
          <a:xfrm flipH="1">
            <a:off x="304799" y="2443079"/>
            <a:ext cx="4272957" cy="1986108"/>
          </a:xfrm>
          <a:prstGeom prst="borderCallout1">
            <a:avLst>
              <a:gd name="adj1" fmla="val 47798"/>
              <a:gd name="adj2" fmla="val -175"/>
              <a:gd name="adj3" fmla="val 48185"/>
              <a:gd name="adj4" fmla="val -20830"/>
            </a:avLst>
          </a:prstGeom>
          <a:solidFill>
            <a:schemeClr val="accent5"/>
          </a:solidFill>
          <a:ln w="4445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285750" indent="-285750">
              <a:spcAft>
                <a:spcPts val="600"/>
              </a:spcAft>
              <a:buFont typeface="Arial" panose="020B0604020202020204" pitchFamily="34" charset="0"/>
              <a:buChar char="•"/>
            </a:pPr>
            <a:r>
              <a:rPr lang="en-US" dirty="0"/>
              <a:t>Write a new record for each event. </a:t>
            </a:r>
          </a:p>
          <a:p>
            <a:pPr marL="285750" indent="-285750">
              <a:spcAft>
                <a:spcPts val="600"/>
              </a:spcAft>
              <a:buFont typeface="Arial" panose="020B0604020202020204" pitchFamily="34" charset="0"/>
              <a:buChar char="•"/>
            </a:pPr>
            <a:r>
              <a:rPr lang="en-US" dirty="0"/>
              <a:t>Timestamp each new record.</a:t>
            </a:r>
          </a:p>
          <a:p>
            <a:pPr marL="285750" indent="-285750">
              <a:spcAft>
                <a:spcPts val="600"/>
              </a:spcAft>
              <a:buFont typeface="Arial" panose="020B0604020202020204" pitchFamily="34" charset="0"/>
              <a:buChar char="•"/>
            </a:pPr>
            <a:r>
              <a:rPr lang="en-US" dirty="0"/>
              <a:t>Capture as much raw, unmanipulated data as you can.</a:t>
            </a:r>
          </a:p>
        </p:txBody>
      </p:sp>
      <p:sp>
        <p:nvSpPr>
          <p:cNvPr id="100" name="TextBox 99">
            <a:extLst>
              <a:ext uri="{FF2B5EF4-FFF2-40B4-BE49-F238E27FC236}">
                <a16:creationId xmlns:a16="http://schemas.microsoft.com/office/drawing/2014/main" id="{F51FD4C8-4A3C-4DC9-BD74-56DC0C040E35}"/>
              </a:ext>
            </a:extLst>
          </p:cNvPr>
          <p:cNvSpPr txBox="1"/>
          <p:nvPr/>
        </p:nvSpPr>
        <p:spPr>
          <a:xfrm>
            <a:off x="5817625" y="2832075"/>
            <a:ext cx="2015295" cy="338554"/>
          </a:xfrm>
          <a:prstGeom prst="rect">
            <a:avLst/>
          </a:prstGeom>
          <a:noFill/>
        </p:spPr>
        <p:txBody>
          <a:bodyPr wrap="none" rtlCol="0">
            <a:spAutoFit/>
          </a:bodyPr>
          <a:lstStyle/>
          <a:p>
            <a:pPr algn="ctr"/>
            <a:r>
              <a:rPr lang="en-US" sz="1600" dirty="0">
                <a:solidFill>
                  <a:schemeClr val="tx2"/>
                </a:solidFill>
              </a:rPr>
              <a:t>Analytics data store</a:t>
            </a:r>
          </a:p>
        </p:txBody>
      </p:sp>
      <p:graphicFrame>
        <p:nvGraphicFramePr>
          <p:cNvPr id="63" name="Table 62">
            <a:extLst>
              <a:ext uri="{FF2B5EF4-FFF2-40B4-BE49-F238E27FC236}">
                <a16:creationId xmlns:a16="http://schemas.microsoft.com/office/drawing/2014/main" id="{0832C31D-F18C-449A-994F-FC763433CF78}"/>
              </a:ext>
            </a:extLst>
          </p:cNvPr>
          <p:cNvGraphicFramePr>
            <a:graphicFrameLocks noGrp="1"/>
          </p:cNvGraphicFramePr>
          <p:nvPr>
            <p:extLst>
              <p:ext uri="{D42A27DB-BD31-4B8C-83A1-F6EECF244321}">
                <p14:modId xmlns:p14="http://schemas.microsoft.com/office/powerpoint/2010/main" val="3579591533"/>
              </p:ext>
            </p:extLst>
          </p:nvPr>
        </p:nvGraphicFramePr>
        <p:xfrm>
          <a:off x="5548991" y="3290236"/>
          <a:ext cx="5864968" cy="2346960"/>
        </p:xfrm>
        <a:graphic>
          <a:graphicData uri="http://schemas.openxmlformats.org/drawingml/2006/table">
            <a:tbl>
              <a:tblPr firstRow="1" bandRow="1">
                <a:tableStyleId>{5C22544A-7EE6-4342-B048-85BDC9FD1C3A}</a:tableStyleId>
              </a:tblPr>
              <a:tblGrid>
                <a:gridCol w="1967524">
                  <a:extLst>
                    <a:ext uri="{9D8B030D-6E8A-4147-A177-3AD203B41FA5}">
                      <a16:colId xmlns:a16="http://schemas.microsoft.com/office/drawing/2014/main" val="1272653562"/>
                    </a:ext>
                  </a:extLst>
                </a:gridCol>
                <a:gridCol w="876925">
                  <a:extLst>
                    <a:ext uri="{9D8B030D-6E8A-4147-A177-3AD203B41FA5}">
                      <a16:colId xmlns:a16="http://schemas.microsoft.com/office/drawing/2014/main" val="1770344532"/>
                    </a:ext>
                  </a:extLst>
                </a:gridCol>
                <a:gridCol w="1154243">
                  <a:extLst>
                    <a:ext uri="{9D8B030D-6E8A-4147-A177-3AD203B41FA5}">
                      <a16:colId xmlns:a16="http://schemas.microsoft.com/office/drawing/2014/main" val="1481916242"/>
                    </a:ext>
                  </a:extLst>
                </a:gridCol>
                <a:gridCol w="1866276">
                  <a:extLst>
                    <a:ext uri="{9D8B030D-6E8A-4147-A177-3AD203B41FA5}">
                      <a16:colId xmlns:a16="http://schemas.microsoft.com/office/drawing/2014/main" val="1678281410"/>
                    </a:ext>
                  </a:extLst>
                </a:gridCol>
              </a:tblGrid>
              <a:tr h="335280">
                <a:tc>
                  <a:txBody>
                    <a:bodyPr/>
                    <a:lstStyle/>
                    <a:p>
                      <a:pPr algn="ctr"/>
                      <a:r>
                        <a:rPr lang="en-US" sz="1600" dirty="0"/>
                        <a:t>Timestamp</a:t>
                      </a:r>
                    </a:p>
                  </a:txBody>
                  <a:tcPr/>
                </a:tc>
                <a:tc>
                  <a:txBody>
                    <a:bodyPr/>
                    <a:lstStyle/>
                    <a:p>
                      <a:pPr algn="ctr"/>
                      <a:r>
                        <a:rPr lang="en-US" sz="1600" dirty="0"/>
                        <a:t>User ID</a:t>
                      </a:r>
                    </a:p>
                  </a:txBody>
                  <a:tcPr/>
                </a:tc>
                <a:tc>
                  <a:txBody>
                    <a:bodyPr/>
                    <a:lstStyle/>
                    <a:p>
                      <a:pPr algn="ctr"/>
                      <a:r>
                        <a:rPr lang="en-US" sz="1600" dirty="0"/>
                        <a:t>Page</a:t>
                      </a:r>
                    </a:p>
                  </a:txBody>
                  <a:tcPr/>
                </a:tc>
                <a:tc>
                  <a:txBody>
                    <a:bodyPr/>
                    <a:lstStyle/>
                    <a:p>
                      <a:pPr algn="ctr"/>
                      <a:r>
                        <a:rPr lang="en-US" sz="1600" dirty="0"/>
                        <a:t>Time on page</a:t>
                      </a:r>
                    </a:p>
                  </a:txBody>
                  <a:tcPr/>
                </a:tc>
                <a:extLst>
                  <a:ext uri="{0D108BD9-81ED-4DB2-BD59-A6C34878D82A}">
                    <a16:rowId xmlns:a16="http://schemas.microsoft.com/office/drawing/2014/main" val="1139353995"/>
                  </a:ext>
                </a:extLst>
              </a:tr>
              <a:tr h="335280">
                <a:tc>
                  <a:txBody>
                    <a:bodyPr/>
                    <a:lstStyle/>
                    <a:p>
                      <a:pPr algn="ctr"/>
                      <a:r>
                        <a:rPr lang="en-US" sz="1600" dirty="0">
                          <a:solidFill>
                            <a:schemeClr val="tx2"/>
                          </a:solidFill>
                        </a:rPr>
                        <a:t>10-04-21 01:00:17</a:t>
                      </a:r>
                    </a:p>
                  </a:txBody>
                  <a:tcPr/>
                </a:tc>
                <a:tc>
                  <a:txBody>
                    <a:bodyPr/>
                    <a:lstStyle/>
                    <a:p>
                      <a:pPr algn="ctr"/>
                      <a:r>
                        <a:rPr lang="en-US" sz="1600" dirty="0">
                          <a:solidFill>
                            <a:schemeClr val="tx2"/>
                          </a:solidFill>
                        </a:rPr>
                        <a:t>addi1</a:t>
                      </a:r>
                    </a:p>
                  </a:txBody>
                  <a:tcPr/>
                </a:tc>
                <a:tc>
                  <a:txBody>
                    <a:bodyPr/>
                    <a:lstStyle/>
                    <a:p>
                      <a:pPr algn="ctr"/>
                      <a:r>
                        <a:rPr lang="en-US" sz="1600" dirty="0">
                          <a:solidFill>
                            <a:schemeClr val="tx2"/>
                          </a:solidFill>
                        </a:rPr>
                        <a:t>x</a:t>
                      </a:r>
                    </a:p>
                  </a:txBody>
                  <a:tcPr/>
                </a:tc>
                <a:tc>
                  <a:txBody>
                    <a:bodyPr/>
                    <a:lstStyle/>
                    <a:p>
                      <a:pPr algn="ctr"/>
                      <a:r>
                        <a:rPr lang="en-US" sz="1600" dirty="0">
                          <a:solidFill>
                            <a:schemeClr val="tx2"/>
                          </a:solidFill>
                        </a:rPr>
                        <a:t>30 seconds</a:t>
                      </a:r>
                    </a:p>
                  </a:txBody>
                  <a:tcPr/>
                </a:tc>
                <a:extLst>
                  <a:ext uri="{0D108BD9-81ED-4DB2-BD59-A6C34878D82A}">
                    <a16:rowId xmlns:a16="http://schemas.microsoft.com/office/drawing/2014/main" val="1787449780"/>
                  </a:ext>
                </a:extLst>
              </a:tr>
              <a:tr h="3352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2"/>
                          </a:solidFill>
                        </a:rPr>
                        <a:t>10-04-21 04:05:32</a:t>
                      </a:r>
                    </a:p>
                  </a:txBody>
                  <a:tcPr/>
                </a:tc>
                <a:tc>
                  <a:txBody>
                    <a:bodyPr/>
                    <a:lstStyle/>
                    <a:p>
                      <a:pPr algn="ctr"/>
                      <a:r>
                        <a:rPr lang="en-US" sz="1600" dirty="0">
                          <a:solidFill>
                            <a:schemeClr val="tx2"/>
                          </a:solidFill>
                        </a:rPr>
                        <a:t>bett2</a:t>
                      </a:r>
                    </a:p>
                  </a:txBody>
                  <a:tcPr/>
                </a:tc>
                <a:tc>
                  <a:txBody>
                    <a:bodyPr/>
                    <a:lstStyle/>
                    <a:p>
                      <a:pPr algn="ctr"/>
                      <a:r>
                        <a:rPr lang="en-US" sz="1600" dirty="0">
                          <a:solidFill>
                            <a:schemeClr val="tx2"/>
                          </a:solidFill>
                        </a:rPr>
                        <a:t>x</a:t>
                      </a:r>
                    </a:p>
                  </a:txBody>
                  <a:tcPr/>
                </a:tc>
                <a:tc>
                  <a:txBody>
                    <a:bodyPr/>
                    <a:lstStyle/>
                    <a:p>
                      <a:pPr algn="ctr"/>
                      <a:r>
                        <a:rPr lang="en-US" sz="1600" dirty="0">
                          <a:solidFill>
                            <a:schemeClr val="tx2"/>
                          </a:solidFill>
                        </a:rPr>
                        <a:t>120 seconds</a:t>
                      </a:r>
                    </a:p>
                  </a:txBody>
                  <a:tcPr/>
                </a:tc>
                <a:extLst>
                  <a:ext uri="{0D108BD9-81ED-4DB2-BD59-A6C34878D82A}">
                    <a16:rowId xmlns:a16="http://schemas.microsoft.com/office/drawing/2014/main" val="371838393"/>
                  </a:ext>
                </a:extLst>
              </a:tr>
              <a:tr h="3352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2"/>
                          </a:solidFill>
                        </a:rPr>
                        <a:t>10-04-21 06:14:11</a:t>
                      </a:r>
                    </a:p>
                  </a:txBody>
                  <a:tcPr/>
                </a:tc>
                <a:tc>
                  <a:txBody>
                    <a:bodyPr/>
                    <a:lstStyle/>
                    <a:p>
                      <a:pPr algn="ctr"/>
                      <a:r>
                        <a:rPr lang="en-US" sz="1600" dirty="0">
                          <a:solidFill>
                            <a:schemeClr val="tx2"/>
                          </a:solidFill>
                        </a:rPr>
                        <a:t>ct244</a:t>
                      </a:r>
                    </a:p>
                  </a:txBody>
                  <a:tcPr/>
                </a:tc>
                <a:tc>
                  <a:txBody>
                    <a:bodyPr/>
                    <a:lstStyle/>
                    <a:p>
                      <a:pPr algn="ctr"/>
                      <a:r>
                        <a:rPr lang="en-US" sz="1600" dirty="0">
                          <a:solidFill>
                            <a:schemeClr val="tx2"/>
                          </a:solidFill>
                        </a:rPr>
                        <a:t>y</a:t>
                      </a:r>
                    </a:p>
                  </a:txBody>
                  <a:tcPr/>
                </a:tc>
                <a:tc>
                  <a:txBody>
                    <a:bodyPr/>
                    <a:lstStyle/>
                    <a:p>
                      <a:pPr algn="ctr"/>
                      <a:r>
                        <a:rPr lang="en-US" sz="1600" dirty="0">
                          <a:solidFill>
                            <a:schemeClr val="tx2"/>
                          </a:solidFill>
                        </a:rPr>
                        <a:t>600 seconds</a:t>
                      </a:r>
                    </a:p>
                  </a:txBody>
                  <a:tcPr/>
                </a:tc>
                <a:extLst>
                  <a:ext uri="{0D108BD9-81ED-4DB2-BD59-A6C34878D82A}">
                    <a16:rowId xmlns:a16="http://schemas.microsoft.com/office/drawing/2014/main" val="1868104406"/>
                  </a:ext>
                </a:extLst>
              </a:tr>
              <a:tr h="335280">
                <a:tc>
                  <a:txBody>
                    <a:bodyPr/>
                    <a:lstStyle/>
                    <a:p>
                      <a:pPr algn="ctr"/>
                      <a:r>
                        <a:rPr lang="en-US" sz="1600" dirty="0">
                          <a:solidFill>
                            <a:schemeClr val="tx2"/>
                          </a:solidFill>
                        </a:rPr>
                        <a:t>10-05-21 03:00:10</a:t>
                      </a:r>
                    </a:p>
                  </a:txBody>
                  <a:tcPr/>
                </a:tc>
                <a:tc>
                  <a:txBody>
                    <a:bodyPr/>
                    <a:lstStyle/>
                    <a:p>
                      <a:pPr algn="ctr"/>
                      <a:r>
                        <a:rPr lang="en-US" sz="1600" dirty="0">
                          <a:solidFill>
                            <a:schemeClr val="tx2"/>
                          </a:solidFill>
                        </a:rPr>
                        <a:t>bett2</a:t>
                      </a:r>
                    </a:p>
                  </a:txBody>
                  <a:tcPr/>
                </a:tc>
                <a:tc>
                  <a:txBody>
                    <a:bodyPr/>
                    <a:lstStyle/>
                    <a:p>
                      <a:pPr algn="ctr"/>
                      <a:r>
                        <a:rPr lang="en-US" sz="1600" dirty="0">
                          <a:solidFill>
                            <a:schemeClr val="tx2"/>
                          </a:solidFill>
                        </a:rPr>
                        <a:t>x</a:t>
                      </a:r>
                    </a:p>
                  </a:txBody>
                  <a:tcPr/>
                </a:tc>
                <a:tc>
                  <a:txBody>
                    <a:bodyPr/>
                    <a:lstStyle/>
                    <a:p>
                      <a:pPr algn="ctr"/>
                      <a:r>
                        <a:rPr lang="en-US" sz="1600" dirty="0">
                          <a:solidFill>
                            <a:schemeClr val="tx2"/>
                          </a:solidFill>
                        </a:rPr>
                        <a:t>300 seconds</a:t>
                      </a:r>
                    </a:p>
                  </a:txBody>
                  <a:tcPr/>
                </a:tc>
                <a:extLst>
                  <a:ext uri="{0D108BD9-81ED-4DB2-BD59-A6C34878D82A}">
                    <a16:rowId xmlns:a16="http://schemas.microsoft.com/office/drawing/2014/main" val="1001380616"/>
                  </a:ext>
                </a:extLst>
              </a:tr>
              <a:tr h="335280">
                <a:tc>
                  <a:txBody>
                    <a:bodyPr/>
                    <a:lstStyle/>
                    <a:p>
                      <a:pPr algn="ctr"/>
                      <a:r>
                        <a:rPr lang="en-US" sz="1600" dirty="0">
                          <a:solidFill>
                            <a:schemeClr val="tx2"/>
                          </a:solidFill>
                        </a:rPr>
                        <a:t>10-05-21 03:02:48</a:t>
                      </a:r>
                    </a:p>
                  </a:txBody>
                  <a:tcPr/>
                </a:tc>
                <a:tc>
                  <a:txBody>
                    <a:bodyPr/>
                    <a:lstStyle/>
                    <a:p>
                      <a:pPr algn="ctr"/>
                      <a:r>
                        <a:rPr lang="en-US" sz="1600" dirty="0">
                          <a:solidFill>
                            <a:schemeClr val="tx2"/>
                          </a:solidFill>
                        </a:rPr>
                        <a:t>ct244</a:t>
                      </a:r>
                    </a:p>
                  </a:txBody>
                  <a:tcPr/>
                </a:tc>
                <a:tc>
                  <a:txBody>
                    <a:bodyPr/>
                    <a:lstStyle/>
                    <a:p>
                      <a:pPr algn="ctr"/>
                      <a:r>
                        <a:rPr lang="en-US" sz="1600" dirty="0">
                          <a:solidFill>
                            <a:schemeClr val="tx2"/>
                          </a:solidFill>
                        </a:rPr>
                        <a:t>x</a:t>
                      </a:r>
                    </a:p>
                  </a:txBody>
                  <a:tcPr/>
                </a:tc>
                <a:tc>
                  <a:txBody>
                    <a:bodyPr/>
                    <a:lstStyle/>
                    <a:p>
                      <a:pPr algn="ctr"/>
                      <a:endParaRPr lang="en-US" sz="1600" dirty="0">
                        <a:solidFill>
                          <a:schemeClr val="tx2"/>
                        </a:solidFill>
                      </a:endParaRPr>
                    </a:p>
                  </a:txBody>
                  <a:tcPr/>
                </a:tc>
                <a:extLst>
                  <a:ext uri="{0D108BD9-81ED-4DB2-BD59-A6C34878D82A}">
                    <a16:rowId xmlns:a16="http://schemas.microsoft.com/office/drawing/2014/main" val="2095665240"/>
                  </a:ext>
                </a:extLst>
              </a:tr>
              <a:tr h="335280">
                <a:tc>
                  <a:txBody>
                    <a:bodyPr/>
                    <a:lstStyle/>
                    <a:p>
                      <a:pPr algn="ctr"/>
                      <a:r>
                        <a:rPr lang="en-US" sz="1600" dirty="0">
                          <a:solidFill>
                            <a:schemeClr val="tx2"/>
                          </a:solidFill>
                        </a:rPr>
                        <a:t>10-05-21 03:05:10</a:t>
                      </a:r>
                    </a:p>
                  </a:txBody>
                  <a:tcPr/>
                </a:tc>
                <a:tc>
                  <a:txBody>
                    <a:bodyPr/>
                    <a:lstStyle/>
                    <a:p>
                      <a:pPr algn="ctr"/>
                      <a:r>
                        <a:rPr lang="en-US" sz="1600" dirty="0">
                          <a:solidFill>
                            <a:schemeClr val="tx2"/>
                          </a:solidFill>
                        </a:rPr>
                        <a:t>bett2</a:t>
                      </a:r>
                    </a:p>
                  </a:txBody>
                  <a:tcPr/>
                </a:tc>
                <a:tc>
                  <a:txBody>
                    <a:bodyPr/>
                    <a:lstStyle/>
                    <a:p>
                      <a:pPr algn="ctr"/>
                      <a:r>
                        <a:rPr lang="en-US" sz="1600" dirty="0">
                          <a:solidFill>
                            <a:schemeClr val="tx2"/>
                          </a:solidFill>
                        </a:rPr>
                        <a:t>y</a:t>
                      </a:r>
                    </a:p>
                  </a:txBody>
                  <a:tcPr/>
                </a:tc>
                <a:tc>
                  <a:txBody>
                    <a:bodyPr/>
                    <a:lstStyle/>
                    <a:p>
                      <a:pPr algn="ctr"/>
                      <a:r>
                        <a:rPr lang="en-US" sz="1600" dirty="0">
                          <a:solidFill>
                            <a:schemeClr val="tx2"/>
                          </a:solidFill>
                        </a:rPr>
                        <a:t>300 seconds</a:t>
                      </a:r>
                    </a:p>
                  </a:txBody>
                  <a:tcPr/>
                </a:tc>
                <a:extLst>
                  <a:ext uri="{0D108BD9-81ED-4DB2-BD59-A6C34878D82A}">
                    <a16:rowId xmlns:a16="http://schemas.microsoft.com/office/drawing/2014/main" val="572272044"/>
                  </a:ext>
                </a:extLst>
              </a:tr>
            </a:tbl>
          </a:graphicData>
        </a:graphic>
      </p:graphicFrame>
      <p:pic>
        <p:nvPicPr>
          <p:cNvPr id="42" name="Picture 41">
            <a:extLst>
              <a:ext uri="{FF2B5EF4-FFF2-40B4-BE49-F238E27FC236}">
                <a16:creationId xmlns:a16="http://schemas.microsoft.com/office/drawing/2014/main" id="{1F82E48C-0350-4443-969C-7E863D58713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60501" y="4948773"/>
            <a:ext cx="392387" cy="359005"/>
          </a:xfrm>
          <a:prstGeom prst="rect">
            <a:avLst/>
          </a:prstGeom>
        </p:spPr>
      </p:pic>
      <p:sp>
        <p:nvSpPr>
          <p:cNvPr id="51" name="Callout: additional insights">
            <a:extLst>
              <a:ext uri="{FF2B5EF4-FFF2-40B4-BE49-F238E27FC236}">
                <a16:creationId xmlns:a16="http://schemas.microsoft.com/office/drawing/2014/main" id="{88677FD7-E5A5-42E7-9B9B-955B206A0E81}"/>
              </a:ext>
              <a:ext uri="{C183D7F6-B498-43B3-948B-1728B52AA6E4}">
                <adec:decorative xmlns:adec="http://schemas.microsoft.com/office/drawing/2017/decorative" val="1"/>
              </a:ext>
            </a:extLst>
          </p:cNvPr>
          <p:cNvSpPr/>
          <p:nvPr/>
        </p:nvSpPr>
        <p:spPr>
          <a:xfrm>
            <a:off x="6249080" y="1458205"/>
            <a:ext cx="4519611" cy="338554"/>
          </a:xfrm>
          <a:prstGeom prst="borderCallout1">
            <a:avLst>
              <a:gd name="adj1" fmla="val 102187"/>
              <a:gd name="adj2" fmla="val 50219"/>
              <a:gd name="adj3" fmla="val 133285"/>
              <a:gd name="adj4" fmla="val 50530"/>
            </a:avLst>
          </a:prstGeom>
          <a:solidFill>
            <a:schemeClr val="accent4"/>
          </a:solidFill>
          <a:ln w="44450">
            <a:solidFill>
              <a:schemeClr val="accent4"/>
            </a:solidFill>
            <a:headEnd type="none" w="med" len="med"/>
            <a:tailEnd type="non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wrap="square" lIns="45720" rIns="45720" rtlCol="0" anchor="ctr">
            <a:spAutoFit/>
          </a:bodyPr>
          <a:lstStyle/>
          <a:p>
            <a:pPr algn="ctr"/>
            <a:r>
              <a:rPr lang="en-US" sz="1600" dirty="0">
                <a:solidFill>
                  <a:schemeClr val="tx2"/>
                </a:solidFill>
              </a:rPr>
              <a:t>Provides options for additional insights</a:t>
            </a:r>
          </a:p>
        </p:txBody>
      </p:sp>
      <p:sp>
        <p:nvSpPr>
          <p:cNvPr id="50" name="Callout: details">
            <a:extLst>
              <a:ext uri="{FF2B5EF4-FFF2-40B4-BE49-F238E27FC236}">
                <a16:creationId xmlns:a16="http://schemas.microsoft.com/office/drawing/2014/main" id="{021D5F0F-338C-40E9-92B9-C8610545A45E}"/>
              </a:ext>
              <a:ext uri="{C183D7F6-B498-43B3-948B-1728B52AA6E4}">
                <adec:decorative xmlns:adec="http://schemas.microsoft.com/office/drawing/2017/decorative" val="1"/>
              </a:ext>
            </a:extLst>
          </p:cNvPr>
          <p:cNvSpPr/>
          <p:nvPr/>
        </p:nvSpPr>
        <p:spPr>
          <a:xfrm flipH="1">
            <a:off x="2276790" y="5128275"/>
            <a:ext cx="2786583" cy="584775"/>
          </a:xfrm>
          <a:prstGeom prst="borderCallout1">
            <a:avLst>
              <a:gd name="adj1" fmla="val 46378"/>
              <a:gd name="adj2" fmla="val -594"/>
              <a:gd name="adj3" fmla="val 46129"/>
              <a:gd name="adj4" fmla="val -13091"/>
            </a:avLst>
          </a:prstGeom>
          <a:solidFill>
            <a:schemeClr val="accent4"/>
          </a:solidFill>
          <a:ln w="44450">
            <a:solidFill>
              <a:schemeClr val="accent4"/>
            </a:solidFill>
            <a:headEnd type="none" w="med" len="med"/>
            <a:tailEnd type="non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wrap="square" lIns="45720" rIns="45720" rtlCol="0" anchor="ctr">
            <a:spAutoFit/>
          </a:bodyPr>
          <a:lstStyle/>
          <a:p>
            <a:pPr algn="ctr"/>
            <a:r>
              <a:rPr lang="en-US" sz="1600" dirty="0">
                <a:solidFill>
                  <a:schemeClr val="tx2"/>
                </a:solidFill>
              </a:rPr>
              <a:t>Retains details and traceability to original values</a:t>
            </a:r>
          </a:p>
        </p:txBody>
      </p:sp>
      <p:sp>
        <p:nvSpPr>
          <p:cNvPr id="52" name="Callout: errors">
            <a:extLst>
              <a:ext uri="{FF2B5EF4-FFF2-40B4-BE49-F238E27FC236}">
                <a16:creationId xmlns:a16="http://schemas.microsoft.com/office/drawing/2014/main" id="{90BE6395-1201-4E3F-BC67-B1ED71A8754B}"/>
              </a:ext>
              <a:ext uri="{C183D7F6-B498-43B3-948B-1728B52AA6E4}">
                <adec:decorative xmlns:adec="http://schemas.microsoft.com/office/drawing/2017/decorative" val="1"/>
              </a:ext>
            </a:extLst>
          </p:cNvPr>
          <p:cNvSpPr/>
          <p:nvPr/>
        </p:nvSpPr>
        <p:spPr>
          <a:xfrm>
            <a:off x="7708718" y="5928958"/>
            <a:ext cx="3639706" cy="338554"/>
          </a:xfrm>
          <a:prstGeom prst="borderCallout1">
            <a:avLst>
              <a:gd name="adj1" fmla="val -8353"/>
              <a:gd name="adj2" fmla="val 96394"/>
              <a:gd name="adj3" fmla="val -194764"/>
              <a:gd name="adj4" fmla="val 96788"/>
            </a:avLst>
          </a:prstGeom>
          <a:solidFill>
            <a:schemeClr val="accent4"/>
          </a:solidFill>
          <a:ln w="44450">
            <a:solidFill>
              <a:schemeClr val="accent4"/>
            </a:solidFill>
            <a:headEnd type="none" w="med" len="med"/>
            <a:tailEnd type="non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wrap="square" lIns="45720" rIns="45720" rtlCol="0" anchor="ctr">
            <a:spAutoFit/>
          </a:bodyPr>
          <a:lstStyle/>
          <a:p>
            <a:pPr algn="ctr"/>
            <a:r>
              <a:rPr lang="en-US" sz="1600" dirty="0">
                <a:solidFill>
                  <a:schemeClr val="tx2"/>
                </a:solidFill>
              </a:rPr>
              <a:t>Makes errors easier to isolate</a:t>
            </a:r>
          </a:p>
        </p:txBody>
      </p:sp>
      <p:grpSp>
        <p:nvGrpSpPr>
          <p:cNvPr id="3" name="Group 2">
            <a:extLst>
              <a:ext uri="{FF2B5EF4-FFF2-40B4-BE49-F238E27FC236}">
                <a16:creationId xmlns:a16="http://schemas.microsoft.com/office/drawing/2014/main" id="{A126828F-5480-444D-9900-A62F1FDE2FC9}"/>
              </a:ext>
            </a:extLst>
          </p:cNvPr>
          <p:cNvGrpSpPr/>
          <p:nvPr/>
        </p:nvGrpSpPr>
        <p:grpSpPr>
          <a:xfrm>
            <a:off x="6198243" y="1534415"/>
            <a:ext cx="4395000" cy="1837946"/>
            <a:chOff x="6198243" y="1534415"/>
            <a:chExt cx="4395000" cy="1837946"/>
          </a:xfrm>
        </p:grpSpPr>
        <p:cxnSp>
          <p:nvCxnSpPr>
            <p:cNvPr id="17" name="Straight Arrow Connector 16">
              <a:extLst>
                <a:ext uri="{FF2B5EF4-FFF2-40B4-BE49-F238E27FC236}">
                  <a16:creationId xmlns:a16="http://schemas.microsoft.com/office/drawing/2014/main" id="{BB5DEE6D-4ED4-41B6-A44F-4A6A268954A5}"/>
                </a:ext>
                <a:ext uri="{C183D7F6-B498-43B3-948B-1728B52AA6E4}">
                  <adec:decorative xmlns:adec="http://schemas.microsoft.com/office/drawing/2017/decorative" val="1"/>
                </a:ext>
              </a:extLst>
            </p:cNvPr>
            <p:cNvCxnSpPr>
              <a:cxnSpLocks/>
              <a:stCxn id="49" idx="3"/>
            </p:cNvCxnSpPr>
            <p:nvPr/>
          </p:nvCxnSpPr>
          <p:spPr>
            <a:xfrm>
              <a:off x="7452302" y="2433967"/>
              <a:ext cx="1412210" cy="0"/>
            </a:xfrm>
            <a:prstGeom prst="straightConnector1">
              <a:avLst/>
            </a:prstGeom>
            <a:ln w="44450">
              <a:solidFill>
                <a:schemeClr val="hlink"/>
              </a:solidFill>
              <a:headEnd type="arrow" w="lg"/>
              <a:tailEnd type="arrow" w="lg"/>
            </a:ln>
            <a:effectLst>
              <a:outerShdw blurRad="63500" dist="53881" dir="2700016" rotWithShape="0">
                <a:srgbClr val="232F3E">
                  <a:alpha val="25000"/>
                </a:srgbClr>
              </a:outerShdw>
            </a:effectLst>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2E97BE99-3C1F-4821-9A14-42EDADDA8C50}"/>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8243" y="1806937"/>
              <a:ext cx="1254059" cy="1254059"/>
            </a:xfrm>
            <a:prstGeom prst="rect">
              <a:avLst/>
            </a:prstGeom>
          </p:spPr>
        </p:pic>
        <p:pic>
          <p:nvPicPr>
            <p:cNvPr id="58" name="Picture 57">
              <a:extLst>
                <a:ext uri="{FF2B5EF4-FFF2-40B4-BE49-F238E27FC236}">
                  <a16:creationId xmlns:a16="http://schemas.microsoft.com/office/drawing/2014/main" id="{0F22064E-2744-485A-9111-2169EF515567}"/>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64443" y="1534415"/>
              <a:ext cx="1828800" cy="1837946"/>
            </a:xfrm>
            <a:prstGeom prst="rect">
              <a:avLst/>
            </a:prstGeom>
          </p:spPr>
        </p:pic>
      </p:grpSp>
    </p:spTree>
    <p:custDataLst>
      <p:tags r:id="rId1"/>
    </p:custDataLst>
    <p:extLst>
      <p:ext uri="{BB962C8B-B14F-4D97-AF65-F5344CB8AC3E}">
        <p14:creationId xmlns:p14="http://schemas.microsoft.com/office/powerpoint/2010/main" val="1021993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1EA0CBF-2968-4FD2-8EF0-98EE2C5971B6}"/>
              </a:ext>
            </a:extLst>
          </p:cNvPr>
          <p:cNvSpPr>
            <a:spLocks noGrp="1"/>
          </p:cNvSpPr>
          <p:nvPr>
            <p:ph type="sldNum" sz="quarter" idx="20"/>
          </p:nvPr>
        </p:nvSpPr>
        <p:spPr/>
        <p:txBody>
          <a:bodyPr/>
          <a:lstStyle/>
          <a:p>
            <a:fld id="{363DB862-5E2B-42BB-8337-D46E9881345F}" type="slidenum">
              <a:rPr lang="en-US" smtClean="0"/>
              <a:t>4</a:t>
            </a:fld>
            <a:endParaRPr lang="en-US" dirty="0"/>
          </a:p>
        </p:txBody>
      </p:sp>
      <p:sp>
        <p:nvSpPr>
          <p:cNvPr id="4" name="Title 3">
            <a:extLst>
              <a:ext uri="{FF2B5EF4-FFF2-40B4-BE49-F238E27FC236}">
                <a16:creationId xmlns:a16="http://schemas.microsoft.com/office/drawing/2014/main" id="{47307BF5-27B3-4190-A381-C6B81114D9FB}"/>
              </a:ext>
            </a:extLst>
          </p:cNvPr>
          <p:cNvSpPr>
            <a:spLocks noGrp="1"/>
          </p:cNvSpPr>
          <p:nvPr>
            <p:ph type="title"/>
          </p:nvPr>
        </p:nvSpPr>
        <p:spPr/>
        <p:txBody>
          <a:bodyPr/>
          <a:lstStyle/>
          <a:p>
            <a:r>
              <a:rPr lang="en-US" dirty="0"/>
              <a:t>Module overview</a:t>
            </a:r>
          </a:p>
        </p:txBody>
      </p:sp>
      <p:sp>
        <p:nvSpPr>
          <p:cNvPr id="8" name="Text Placeholder 7">
            <a:extLst>
              <a:ext uri="{FF2B5EF4-FFF2-40B4-BE49-F238E27FC236}">
                <a16:creationId xmlns:a16="http://schemas.microsoft.com/office/drawing/2014/main" id="{B95ADB70-6409-4306-90F5-052457C3652F}"/>
              </a:ext>
            </a:extLst>
          </p:cNvPr>
          <p:cNvSpPr>
            <a:spLocks noGrp="1"/>
          </p:cNvSpPr>
          <p:nvPr>
            <p:ph type="body" idx="1"/>
          </p:nvPr>
        </p:nvSpPr>
        <p:spPr/>
        <p:txBody>
          <a:bodyPr/>
          <a:lstStyle/>
          <a:p>
            <a:pPr marL="0" indent="0">
              <a:spcAft>
                <a:spcPts val="600"/>
              </a:spcAft>
              <a:buNone/>
            </a:pPr>
            <a:r>
              <a:rPr lang="en-US" sz="2400" b="1" dirty="0">
                <a:latin typeface="+mn-lt"/>
              </a:rPr>
              <a:t>Presentation sections</a:t>
            </a:r>
          </a:p>
          <a:p>
            <a:pPr>
              <a:spcAft>
                <a:spcPts val="600"/>
              </a:spcAft>
            </a:pPr>
            <a:r>
              <a:rPr lang="en-US" sz="2400" dirty="0"/>
              <a:t>The five Vs of data – volume, velocity, variety, veracity, and value</a:t>
            </a:r>
          </a:p>
          <a:p>
            <a:pPr>
              <a:spcAft>
                <a:spcPts val="600"/>
              </a:spcAft>
            </a:pPr>
            <a:r>
              <a:rPr lang="en-US" sz="2400" dirty="0"/>
              <a:t>Volume and velocity</a:t>
            </a:r>
          </a:p>
          <a:p>
            <a:pPr>
              <a:spcAft>
                <a:spcPts val="600"/>
              </a:spcAft>
            </a:pPr>
            <a:r>
              <a:rPr lang="en-US" sz="2400" dirty="0"/>
              <a:t>Variety – data types</a:t>
            </a:r>
          </a:p>
          <a:p>
            <a:pPr>
              <a:spcAft>
                <a:spcPts val="600"/>
              </a:spcAft>
            </a:pPr>
            <a:r>
              <a:rPr lang="en-US" sz="2400" dirty="0"/>
              <a:t>Variety – data sources</a:t>
            </a:r>
          </a:p>
          <a:p>
            <a:pPr>
              <a:spcAft>
                <a:spcPts val="600"/>
              </a:spcAft>
            </a:pPr>
            <a:r>
              <a:rPr lang="en-US" sz="2400" dirty="0"/>
              <a:t>Veracity and value</a:t>
            </a:r>
          </a:p>
          <a:p>
            <a:pPr>
              <a:spcAft>
                <a:spcPts val="600"/>
              </a:spcAft>
            </a:pPr>
            <a:r>
              <a:rPr lang="en-US" sz="2400" dirty="0"/>
              <a:t>Activities to improve veracity and value</a:t>
            </a:r>
            <a:endParaRPr lang="en-US" dirty="0"/>
          </a:p>
        </p:txBody>
      </p:sp>
      <p:sp>
        <p:nvSpPr>
          <p:cNvPr id="9" name="Text Placeholder 8">
            <a:extLst>
              <a:ext uri="{FF2B5EF4-FFF2-40B4-BE49-F238E27FC236}">
                <a16:creationId xmlns:a16="http://schemas.microsoft.com/office/drawing/2014/main" id="{C025BB79-FED4-463C-BEBA-00DAF2B1F221}"/>
              </a:ext>
            </a:extLst>
          </p:cNvPr>
          <p:cNvSpPr>
            <a:spLocks noGrp="1"/>
          </p:cNvSpPr>
          <p:nvPr>
            <p:ph type="body" idx="2"/>
          </p:nvPr>
        </p:nvSpPr>
        <p:spPr/>
        <p:txBody>
          <a:bodyPr/>
          <a:lstStyle/>
          <a:p>
            <a:pPr marL="0" indent="0">
              <a:spcAft>
                <a:spcPts val="600"/>
              </a:spcAft>
              <a:buNone/>
            </a:pPr>
            <a:r>
              <a:rPr lang="en-US" sz="2400" b="1" dirty="0">
                <a:latin typeface="+mn-lt"/>
              </a:rPr>
              <a:t>Activity</a:t>
            </a:r>
          </a:p>
          <a:p>
            <a:pPr>
              <a:spcAft>
                <a:spcPts val="600"/>
              </a:spcAft>
            </a:pPr>
            <a:r>
              <a:rPr lang="en-US" sz="2400" dirty="0">
                <a:latin typeface="+mn-lt"/>
              </a:rPr>
              <a:t>Planning Your Pipeline</a:t>
            </a:r>
          </a:p>
          <a:p>
            <a:pPr marL="0" indent="0">
              <a:spcAft>
                <a:spcPts val="600"/>
              </a:spcAft>
              <a:buNone/>
            </a:pPr>
            <a:endParaRPr lang="en-US" sz="2400" dirty="0">
              <a:latin typeface="+mn-lt"/>
            </a:endParaRPr>
          </a:p>
          <a:p>
            <a:pPr marL="0" indent="0">
              <a:spcAft>
                <a:spcPts val="600"/>
              </a:spcAft>
              <a:buNone/>
            </a:pPr>
            <a:r>
              <a:rPr lang="en-US" sz="2400" b="1" dirty="0">
                <a:latin typeface="+mn-lt"/>
              </a:rPr>
              <a:t>Knowledge checks</a:t>
            </a:r>
          </a:p>
          <a:p>
            <a:pPr>
              <a:spcAft>
                <a:spcPts val="600"/>
              </a:spcAft>
            </a:pPr>
            <a:r>
              <a:rPr lang="en-US" sz="2400" dirty="0"/>
              <a:t>Online knowledge check</a:t>
            </a:r>
          </a:p>
          <a:p>
            <a:pPr>
              <a:spcAft>
                <a:spcPts val="600"/>
              </a:spcAft>
            </a:pPr>
            <a:r>
              <a:rPr lang="en-US" sz="2400" dirty="0"/>
              <a:t>Sample exam question</a:t>
            </a:r>
            <a:endParaRPr lang="en-US" dirty="0">
              <a:latin typeface="+mn-lt"/>
            </a:endParaRPr>
          </a:p>
        </p:txBody>
      </p:sp>
    </p:spTree>
    <p:custDataLst>
      <p:tags r:id="rId1"/>
    </p:custDataLst>
    <p:extLst>
      <p:ext uri="{BB962C8B-B14F-4D97-AF65-F5344CB8AC3E}">
        <p14:creationId xmlns:p14="http://schemas.microsoft.com/office/powerpoint/2010/main" val="13879481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768106-FCC3-4EBB-BAE5-042E5347EFE0}"/>
              </a:ext>
            </a:extLst>
          </p:cNvPr>
          <p:cNvSpPr>
            <a:spLocks noGrp="1"/>
          </p:cNvSpPr>
          <p:nvPr>
            <p:ph type="sldNum" sz="quarter" idx="20"/>
          </p:nvPr>
        </p:nvSpPr>
        <p:spPr/>
        <p:txBody>
          <a:bodyPr/>
          <a:lstStyle/>
          <a:p>
            <a:fld id="{8FA771FB-DEE6-409D-B8EC-9AC05733ABD0}" type="slidenum">
              <a:rPr lang="en-US" smtClean="0"/>
              <a:t>40</a:t>
            </a:fld>
            <a:endParaRPr lang="en-US" dirty="0"/>
          </a:p>
        </p:txBody>
      </p:sp>
      <p:sp>
        <p:nvSpPr>
          <p:cNvPr id="3" name="Title 2">
            <a:extLst>
              <a:ext uri="{FF2B5EF4-FFF2-40B4-BE49-F238E27FC236}">
                <a16:creationId xmlns:a16="http://schemas.microsoft.com/office/drawing/2014/main" id="{28739F82-2A36-48C9-B2C6-6F7B70B170D0}"/>
              </a:ext>
            </a:extLst>
          </p:cNvPr>
          <p:cNvSpPr>
            <a:spLocks noGrp="1"/>
          </p:cNvSpPr>
          <p:nvPr>
            <p:ph type="title"/>
          </p:nvPr>
        </p:nvSpPr>
        <p:spPr/>
        <p:txBody>
          <a:bodyPr/>
          <a:lstStyle/>
          <a:p>
            <a:r>
              <a:rPr lang="en-US" dirty="0"/>
              <a:t>Maintaining data integrity and consistency</a:t>
            </a:r>
          </a:p>
        </p:txBody>
      </p:sp>
      <p:sp>
        <p:nvSpPr>
          <p:cNvPr id="16" name="Text Placeholder 15">
            <a:extLst>
              <a:ext uri="{FF2B5EF4-FFF2-40B4-BE49-F238E27FC236}">
                <a16:creationId xmlns:a16="http://schemas.microsoft.com/office/drawing/2014/main" id="{46DC6426-AFAD-48C4-B146-EF78EA57CDFF}"/>
              </a:ext>
            </a:extLst>
          </p:cNvPr>
          <p:cNvSpPr>
            <a:spLocks noGrp="1"/>
          </p:cNvSpPr>
          <p:nvPr>
            <p:ph type="body" idx="1"/>
          </p:nvPr>
        </p:nvSpPr>
        <p:spPr/>
        <p:txBody>
          <a:bodyPr/>
          <a:lstStyle/>
          <a:p>
            <a:pPr>
              <a:spcAft>
                <a:spcPts val="1200"/>
              </a:spcAft>
            </a:pPr>
            <a:r>
              <a:rPr lang="en-US" dirty="0"/>
              <a:t>Secure all layers of the pipeline.</a:t>
            </a:r>
          </a:p>
          <a:p>
            <a:pPr>
              <a:spcAft>
                <a:spcPts val="1200"/>
              </a:spcAft>
            </a:pPr>
            <a:r>
              <a:rPr lang="en-US" dirty="0"/>
              <a:t>Grant least privilege access.</a:t>
            </a:r>
          </a:p>
          <a:p>
            <a:pPr>
              <a:spcAft>
                <a:spcPts val="1200"/>
              </a:spcAft>
            </a:pPr>
            <a:r>
              <a:rPr lang="en-US" dirty="0"/>
              <a:t>Apply best practices to maintain data integrity.</a:t>
            </a:r>
          </a:p>
          <a:p>
            <a:pPr>
              <a:spcAft>
                <a:spcPts val="1200"/>
              </a:spcAft>
            </a:pPr>
            <a:r>
              <a:rPr lang="en-US" dirty="0"/>
              <a:t>Keep audit trails.</a:t>
            </a:r>
          </a:p>
          <a:p>
            <a:pPr>
              <a:spcAft>
                <a:spcPts val="1200"/>
              </a:spcAft>
            </a:pPr>
            <a:r>
              <a:rPr lang="en-US" dirty="0"/>
              <a:t>Implement data compliance and governance processes including data classification and data cataloging.</a:t>
            </a:r>
          </a:p>
          <a:p>
            <a:pPr>
              <a:spcAft>
                <a:spcPts val="1200"/>
              </a:spcAft>
            </a:pPr>
            <a:r>
              <a:rPr lang="en-US" dirty="0"/>
              <a:t>Maintain a single source of truth.</a:t>
            </a:r>
          </a:p>
        </p:txBody>
      </p:sp>
    </p:spTree>
    <p:custDataLst>
      <p:tags r:id="rId1"/>
    </p:custDataLst>
    <p:extLst>
      <p:ext uri="{BB962C8B-B14F-4D97-AF65-F5344CB8AC3E}">
        <p14:creationId xmlns:p14="http://schemas.microsoft.com/office/powerpoint/2010/main" val="9534203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D1E767F3-2387-4D45-8440-62E78B886E95}"/>
              </a:ext>
            </a:extLst>
          </p:cNvPr>
          <p:cNvSpPr>
            <a:spLocks noGrp="1"/>
          </p:cNvSpPr>
          <p:nvPr>
            <p:ph type="sldNum" sz="quarter" idx="20"/>
          </p:nvPr>
        </p:nvSpPr>
        <p:spPr/>
        <p:txBody>
          <a:bodyPr/>
          <a:lstStyle/>
          <a:p>
            <a:fld id="{363DB862-5E2B-42BB-8337-D46E9881345F}" type="slidenum">
              <a:rPr lang="en-US" smtClean="0"/>
              <a:t>41</a:t>
            </a:fld>
            <a:endParaRPr lang="en-US" dirty="0"/>
          </a:p>
        </p:txBody>
      </p:sp>
      <p:sp>
        <p:nvSpPr>
          <p:cNvPr id="9" name="Title 8">
            <a:extLst>
              <a:ext uri="{FF2B5EF4-FFF2-40B4-BE49-F238E27FC236}">
                <a16:creationId xmlns:a16="http://schemas.microsoft.com/office/drawing/2014/main" id="{C4B450B2-E8A9-4F64-9A30-E7CA8A399F31}"/>
              </a:ext>
            </a:extLst>
          </p:cNvPr>
          <p:cNvSpPr>
            <a:spLocks noGrp="1"/>
          </p:cNvSpPr>
          <p:nvPr>
            <p:ph type="ctrTitle"/>
          </p:nvPr>
        </p:nvSpPr>
        <p:spPr/>
        <p:txBody>
          <a:bodyPr>
            <a:normAutofit fontScale="90000"/>
          </a:bodyPr>
          <a:lstStyle/>
          <a:p>
            <a:r>
              <a:rPr lang="en-US" dirty="0"/>
              <a:t>Key takeaways: Activities to improve veracity and value</a:t>
            </a:r>
          </a:p>
        </p:txBody>
      </p:sp>
      <p:pic>
        <p:nvPicPr>
          <p:cNvPr id="14" name="Content Placeholder 13">
            <a:extLst>
              <a:ext uri="{FF2B5EF4-FFF2-40B4-BE49-F238E27FC236}">
                <a16:creationId xmlns:a16="http://schemas.microsoft.com/office/drawing/2014/main" id="{A61D6114-D209-4E27-AC9F-BA86AD61B907}"/>
              </a:ext>
              <a:ext uri="{C183D7F6-B498-43B3-948B-1728B52AA6E4}">
                <adec:decorative xmlns:adec="http://schemas.microsoft.com/office/drawing/2017/decorative" val="1"/>
              </a:ext>
            </a:extLst>
          </p:cNvPr>
          <p:cNvPicPr>
            <a:picLocks noGrp="1" noChangeAspect="1"/>
          </p:cNvPicPr>
          <p:nvPr>
            <p:ph idx="9"/>
          </p:nvPr>
        </p:nvPicPr>
        <p:blipFill>
          <a:blip r:embed="rId4">
            <a:extLst>
              <a:ext uri="{28A0092B-C50C-407E-A947-70E740481C1C}">
                <a14:useLocalDpi xmlns:a14="http://schemas.microsoft.com/office/drawing/2010/main" val="0"/>
              </a:ext>
            </a:extLst>
          </a:blip>
          <a:stretch>
            <a:fillRect/>
          </a:stretch>
        </p:blipFill>
        <p:spPr>
          <a:xfrm>
            <a:off x="968565" y="2892425"/>
            <a:ext cx="2511045" cy="2743200"/>
          </a:xfrm>
        </p:spPr>
      </p:pic>
      <p:sp>
        <p:nvSpPr>
          <p:cNvPr id="10" name="Text Placeholder 9">
            <a:extLst>
              <a:ext uri="{FF2B5EF4-FFF2-40B4-BE49-F238E27FC236}">
                <a16:creationId xmlns:a16="http://schemas.microsoft.com/office/drawing/2014/main" id="{3132710A-30C4-475B-B36F-1B4EB123A729}"/>
              </a:ext>
            </a:extLst>
          </p:cNvPr>
          <p:cNvSpPr>
            <a:spLocks noGrp="1"/>
          </p:cNvSpPr>
          <p:nvPr>
            <p:ph type="body" idx="1"/>
          </p:nvPr>
        </p:nvSpPr>
        <p:spPr/>
        <p:txBody>
          <a:bodyPr/>
          <a:lstStyle/>
          <a:p>
            <a:pPr>
              <a:spcAft>
                <a:spcPts val="1200"/>
              </a:spcAft>
            </a:pPr>
            <a:r>
              <a:rPr lang="en-US" sz="2400" dirty="0"/>
              <a:t>You need to ask questions about the trustworthiness and lineage of the source data.</a:t>
            </a:r>
          </a:p>
          <a:p>
            <a:pPr>
              <a:spcAft>
                <a:spcPts val="1200"/>
              </a:spcAft>
            </a:pPr>
            <a:r>
              <a:rPr lang="en-US" sz="2400" dirty="0"/>
              <a:t>To clean data, you need a common definition and must avoid making assumptions about what values should be.</a:t>
            </a:r>
          </a:p>
          <a:p>
            <a:pPr>
              <a:spcAft>
                <a:spcPts val="1200"/>
              </a:spcAft>
            </a:pPr>
            <a:r>
              <a:rPr lang="en-US" sz="2400" dirty="0"/>
              <a:t>Data transformations can be simple, such as value substitutions, or complex, such as deriving new values.</a:t>
            </a:r>
          </a:p>
          <a:p>
            <a:pPr>
              <a:spcAft>
                <a:spcPts val="1200"/>
              </a:spcAft>
            </a:pPr>
            <a:r>
              <a:rPr lang="en-US" sz="2400" dirty="0"/>
              <a:t>Save timestamped details instead of aggregated values.</a:t>
            </a:r>
          </a:p>
          <a:p>
            <a:pPr>
              <a:spcAft>
                <a:spcPts val="1200"/>
              </a:spcAft>
            </a:pPr>
            <a:r>
              <a:rPr lang="en-US" sz="2400" dirty="0"/>
              <a:t>The organization should implement compliance and governance strategies to protect the integrity of data in your systems.</a:t>
            </a:r>
          </a:p>
        </p:txBody>
      </p:sp>
    </p:spTree>
    <p:custDataLst>
      <p:tags r:id="rId1"/>
    </p:custDataLst>
    <p:extLst>
      <p:ext uri="{BB962C8B-B14F-4D97-AF65-F5344CB8AC3E}">
        <p14:creationId xmlns:p14="http://schemas.microsoft.com/office/powerpoint/2010/main" val="25028347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5B7A5D-6518-4B66-9CBA-CF9A20A9D372}"/>
              </a:ext>
            </a:extLst>
          </p:cNvPr>
          <p:cNvSpPr>
            <a:spLocks noGrp="1"/>
          </p:cNvSpPr>
          <p:nvPr>
            <p:ph type="sldNum" sz="quarter" idx="20"/>
          </p:nvPr>
        </p:nvSpPr>
        <p:spPr/>
        <p:txBody>
          <a:bodyPr/>
          <a:lstStyle/>
          <a:p>
            <a:fld id="{363DB862-5E2B-42BB-8337-D46E9881345F}" type="slidenum">
              <a:rPr lang="en-US" smtClean="0"/>
              <a:t>42</a:t>
            </a:fld>
            <a:endParaRPr lang="en-US" dirty="0"/>
          </a:p>
        </p:txBody>
      </p:sp>
      <p:sp>
        <p:nvSpPr>
          <p:cNvPr id="5" name="Title 4">
            <a:extLst>
              <a:ext uri="{FF2B5EF4-FFF2-40B4-BE49-F238E27FC236}">
                <a16:creationId xmlns:a16="http://schemas.microsoft.com/office/drawing/2014/main" id="{6BED3B85-5592-4F00-A870-38B199107BA9}"/>
              </a:ext>
            </a:extLst>
          </p:cNvPr>
          <p:cNvSpPr>
            <a:spLocks noGrp="1"/>
          </p:cNvSpPr>
          <p:nvPr>
            <p:ph type="ctrTitle"/>
          </p:nvPr>
        </p:nvSpPr>
        <p:spPr>
          <a:xfrm>
            <a:off x="243243" y="292099"/>
            <a:ext cx="3960976" cy="2288869"/>
          </a:xfrm>
        </p:spPr>
        <p:txBody>
          <a:bodyPr>
            <a:normAutofit/>
          </a:bodyPr>
          <a:lstStyle/>
          <a:p>
            <a:r>
              <a:rPr lang="en-US" dirty="0"/>
              <a:t>Activity: Planning Your Pipeline</a:t>
            </a:r>
          </a:p>
        </p:txBody>
      </p:sp>
      <p:pic>
        <p:nvPicPr>
          <p:cNvPr id="4" name="Content Placeholder 3">
            <a:extLst>
              <a:ext uri="{FF2B5EF4-FFF2-40B4-BE49-F238E27FC236}">
                <a16:creationId xmlns:a16="http://schemas.microsoft.com/office/drawing/2014/main" id="{78600754-1CBB-4110-844E-96AD76DD9D91}"/>
              </a:ext>
              <a:ext uri="{C183D7F6-B498-43B3-948B-1728B52AA6E4}">
                <adec:decorative xmlns:adec="http://schemas.microsoft.com/office/drawing/2017/decorative" val="1"/>
              </a:ext>
            </a:extLst>
          </p:cNvPr>
          <p:cNvPicPr>
            <a:picLocks noGrp="1" noChangeAspect="1"/>
          </p:cNvPicPr>
          <p:nvPr>
            <p:ph idx="9"/>
          </p:nvPr>
        </p:nvPicPr>
        <p:blipFill>
          <a:blip r:embed="rId4">
            <a:extLst>
              <a:ext uri="{28A0092B-C50C-407E-A947-70E740481C1C}">
                <a14:useLocalDpi xmlns:a14="http://schemas.microsoft.com/office/drawing/2010/main" val="0"/>
              </a:ext>
            </a:extLst>
          </a:blip>
          <a:stretch>
            <a:fillRect/>
          </a:stretch>
        </p:blipFill>
        <p:spPr>
          <a:xfrm>
            <a:off x="835529" y="3241213"/>
            <a:ext cx="2777117" cy="2045625"/>
          </a:xfrm>
        </p:spPr>
      </p:pic>
      <p:sp>
        <p:nvSpPr>
          <p:cNvPr id="6" name="Text Placeholder 5">
            <a:extLst>
              <a:ext uri="{FF2B5EF4-FFF2-40B4-BE49-F238E27FC236}">
                <a16:creationId xmlns:a16="http://schemas.microsoft.com/office/drawing/2014/main" id="{6AFFC7A2-35EA-498C-A943-BBAE4662A534}"/>
              </a:ext>
            </a:extLst>
          </p:cNvPr>
          <p:cNvSpPr>
            <a:spLocks noGrp="1"/>
          </p:cNvSpPr>
          <p:nvPr>
            <p:ph type="body" idx="1"/>
          </p:nvPr>
        </p:nvSpPr>
        <p:spPr/>
        <p:txBody>
          <a:bodyPr/>
          <a:lstStyle/>
          <a:p>
            <a:pPr>
              <a:spcAft>
                <a:spcPts val="1200"/>
              </a:spcAft>
            </a:pPr>
            <a:r>
              <a:rPr lang="en-US" dirty="0"/>
              <a:t>In this activity, you will select a scenario and document your ideas about planning a pipeline for the scenario. Use the 5 Vs of data to guide you.</a:t>
            </a:r>
          </a:p>
          <a:p>
            <a:pPr>
              <a:spcAft>
                <a:spcPts val="1200"/>
              </a:spcAft>
            </a:pPr>
            <a:r>
              <a:rPr lang="en-US" dirty="0"/>
              <a:t>Use the detailed instructions and the worksheet provided in your online course to complete this activity.</a:t>
            </a:r>
          </a:p>
        </p:txBody>
      </p:sp>
    </p:spTree>
    <p:custDataLst>
      <p:tags r:id="rId1"/>
    </p:custDataLst>
    <p:extLst>
      <p:ext uri="{BB962C8B-B14F-4D97-AF65-F5344CB8AC3E}">
        <p14:creationId xmlns:p14="http://schemas.microsoft.com/office/powerpoint/2010/main" val="15420286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A474184-7142-4729-BCE5-A7B82CFF49A3}"/>
              </a:ext>
            </a:extLst>
          </p:cNvPr>
          <p:cNvSpPr>
            <a:spLocks noGrp="1"/>
          </p:cNvSpPr>
          <p:nvPr>
            <p:ph type="title"/>
          </p:nvPr>
        </p:nvSpPr>
        <p:spPr/>
        <p:txBody>
          <a:bodyPr/>
          <a:lstStyle/>
          <a:p>
            <a:r>
              <a:rPr lang="en-US" dirty="0"/>
              <a:t>Module wrap-up</a:t>
            </a:r>
          </a:p>
        </p:txBody>
      </p:sp>
      <p:sp>
        <p:nvSpPr>
          <p:cNvPr id="7" name="Subtitle 6">
            <a:extLst>
              <a:ext uri="{FF2B5EF4-FFF2-40B4-BE49-F238E27FC236}">
                <a16:creationId xmlns:a16="http://schemas.microsoft.com/office/drawing/2014/main" id="{975628F3-D2E2-470F-A74D-05AF9321A222}"/>
              </a:ext>
            </a:extLst>
          </p:cNvPr>
          <p:cNvSpPr>
            <a:spLocks noGrp="1"/>
          </p:cNvSpPr>
          <p:nvPr>
            <p:ph type="subTitle" idx="1"/>
          </p:nvPr>
        </p:nvSpPr>
        <p:spPr/>
        <p:txBody>
          <a:bodyPr/>
          <a:lstStyle/>
          <a:p>
            <a:r>
              <a:rPr lang="en-US" dirty="0"/>
              <a:t>The Elements of Data</a:t>
            </a:r>
          </a:p>
          <a:p>
            <a:endParaRPr lang="en-US" dirty="0"/>
          </a:p>
        </p:txBody>
      </p:sp>
    </p:spTree>
    <p:custDataLst>
      <p:tags r:id="rId1"/>
    </p:custDataLst>
    <p:extLst>
      <p:ext uri="{BB962C8B-B14F-4D97-AF65-F5344CB8AC3E}">
        <p14:creationId xmlns:p14="http://schemas.microsoft.com/office/powerpoint/2010/main" val="32709378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4A1B25-3EEB-4F55-8AAF-C003F7769E50}"/>
              </a:ext>
            </a:extLst>
          </p:cNvPr>
          <p:cNvSpPr>
            <a:spLocks noGrp="1"/>
          </p:cNvSpPr>
          <p:nvPr>
            <p:ph type="sldNum" sz="quarter" idx="20"/>
          </p:nvPr>
        </p:nvSpPr>
        <p:spPr/>
        <p:txBody>
          <a:bodyPr/>
          <a:lstStyle/>
          <a:p>
            <a:fld id="{363DB862-5E2B-42BB-8337-D46E9881345F}" type="slidenum">
              <a:rPr lang="en-US" smtClean="0"/>
              <a:pPr/>
              <a:t>44</a:t>
            </a:fld>
            <a:endParaRPr lang="en-US" dirty="0"/>
          </a:p>
        </p:txBody>
      </p:sp>
      <p:sp>
        <p:nvSpPr>
          <p:cNvPr id="3" name="Title 2">
            <a:extLst>
              <a:ext uri="{FF2B5EF4-FFF2-40B4-BE49-F238E27FC236}">
                <a16:creationId xmlns:a16="http://schemas.microsoft.com/office/drawing/2014/main" id="{60D3CFE4-3665-4747-9810-A852E9A9624C}"/>
              </a:ext>
            </a:extLst>
          </p:cNvPr>
          <p:cNvSpPr>
            <a:spLocks noGrp="1"/>
          </p:cNvSpPr>
          <p:nvPr>
            <p:ph type="title"/>
          </p:nvPr>
        </p:nvSpPr>
        <p:spPr/>
        <p:txBody>
          <a:bodyPr/>
          <a:lstStyle/>
          <a:p>
            <a:r>
              <a:rPr lang="en-US" dirty="0"/>
              <a:t>Module summary</a:t>
            </a:r>
          </a:p>
        </p:txBody>
      </p:sp>
      <p:sp>
        <p:nvSpPr>
          <p:cNvPr id="6" name="Text Placeholder 5">
            <a:extLst>
              <a:ext uri="{FF2B5EF4-FFF2-40B4-BE49-F238E27FC236}">
                <a16:creationId xmlns:a16="http://schemas.microsoft.com/office/drawing/2014/main" id="{0B8E4784-7CEA-4846-AE67-E276715926FA}"/>
              </a:ext>
            </a:extLst>
          </p:cNvPr>
          <p:cNvSpPr>
            <a:spLocks noGrp="1"/>
          </p:cNvSpPr>
          <p:nvPr>
            <p:ph type="body" idx="1"/>
          </p:nvPr>
        </p:nvSpPr>
        <p:spPr/>
        <p:txBody>
          <a:bodyPr/>
          <a:lstStyle/>
          <a:p>
            <a:pPr marL="0" indent="0">
              <a:spcAft>
                <a:spcPts val="1200"/>
              </a:spcAft>
              <a:buNone/>
            </a:pPr>
            <a:r>
              <a:rPr lang="en-US" dirty="0"/>
              <a:t>This module prepared you to do the following: </a:t>
            </a:r>
          </a:p>
          <a:p>
            <a:pPr lvl="1">
              <a:spcAft>
                <a:spcPts val="1200"/>
              </a:spcAft>
            </a:pPr>
            <a:r>
              <a:rPr lang="en-US" dirty="0"/>
              <a:t>List the five Vs of data.</a:t>
            </a:r>
          </a:p>
          <a:p>
            <a:pPr lvl="1">
              <a:spcAft>
                <a:spcPts val="1200"/>
              </a:spcAft>
            </a:pPr>
            <a:r>
              <a:rPr lang="en-US" dirty="0"/>
              <a:t>Describe the impact of volume and velocity on your data pipeline.</a:t>
            </a:r>
          </a:p>
          <a:p>
            <a:pPr lvl="1">
              <a:spcAft>
                <a:spcPts val="1200"/>
              </a:spcAft>
            </a:pPr>
            <a:r>
              <a:rPr lang="en-US" dirty="0"/>
              <a:t>Compare and contrast structured, semistructured, and unstructured data types.</a:t>
            </a:r>
          </a:p>
          <a:p>
            <a:pPr lvl="1">
              <a:spcAft>
                <a:spcPts val="1200"/>
              </a:spcAft>
            </a:pPr>
            <a:r>
              <a:rPr lang="en-US" dirty="0"/>
              <a:t>Identify data sources that are commonly used to feed data pipelines.</a:t>
            </a:r>
          </a:p>
          <a:p>
            <a:pPr lvl="1">
              <a:spcAft>
                <a:spcPts val="1200"/>
              </a:spcAft>
            </a:pPr>
            <a:r>
              <a:rPr lang="en-US" dirty="0"/>
              <a:t>Pose questions about data to assess its veracity.</a:t>
            </a:r>
          </a:p>
          <a:p>
            <a:pPr lvl="1">
              <a:spcAft>
                <a:spcPts val="1200"/>
              </a:spcAft>
            </a:pPr>
            <a:r>
              <a:rPr lang="en-US" dirty="0"/>
              <a:t>Suggest methods to improve the veracity of data in your pipeline.</a:t>
            </a:r>
          </a:p>
        </p:txBody>
      </p:sp>
    </p:spTree>
    <p:custDataLst>
      <p:tags r:id="rId1"/>
    </p:custDataLst>
    <p:extLst>
      <p:ext uri="{BB962C8B-B14F-4D97-AF65-F5344CB8AC3E}">
        <p14:creationId xmlns:p14="http://schemas.microsoft.com/office/powerpoint/2010/main" val="25083183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048BAD-8E95-4C2F-817A-40E752258665}"/>
              </a:ext>
            </a:extLst>
          </p:cNvPr>
          <p:cNvSpPr>
            <a:spLocks noGrp="1"/>
          </p:cNvSpPr>
          <p:nvPr>
            <p:ph type="sldNum" sz="quarter" idx="20"/>
          </p:nvPr>
        </p:nvSpPr>
        <p:spPr/>
        <p:txBody>
          <a:bodyPr/>
          <a:lstStyle/>
          <a:p>
            <a:fld id="{363DB862-5E2B-42BB-8337-D46E9881345F}" type="slidenum">
              <a:rPr lang="en-US" smtClean="0"/>
              <a:t>45</a:t>
            </a:fld>
            <a:endParaRPr lang="en-US" dirty="0"/>
          </a:p>
        </p:txBody>
      </p:sp>
      <p:sp>
        <p:nvSpPr>
          <p:cNvPr id="5" name="Title 4">
            <a:extLst>
              <a:ext uri="{FF2B5EF4-FFF2-40B4-BE49-F238E27FC236}">
                <a16:creationId xmlns:a16="http://schemas.microsoft.com/office/drawing/2014/main" id="{30E2ADCF-E553-4066-968B-56D52C65E43A}"/>
              </a:ext>
            </a:extLst>
          </p:cNvPr>
          <p:cNvSpPr>
            <a:spLocks noGrp="1"/>
          </p:cNvSpPr>
          <p:nvPr>
            <p:ph type="ctrTitle"/>
          </p:nvPr>
        </p:nvSpPr>
        <p:spPr/>
        <p:txBody>
          <a:bodyPr/>
          <a:lstStyle/>
          <a:p>
            <a:r>
              <a:rPr lang="en-US" dirty="0"/>
              <a:t>Module knowledge check</a:t>
            </a:r>
          </a:p>
        </p:txBody>
      </p:sp>
      <p:pic>
        <p:nvPicPr>
          <p:cNvPr id="10" name="Content Placeholder 9">
            <a:extLst>
              <a:ext uri="{FF2B5EF4-FFF2-40B4-BE49-F238E27FC236}">
                <a16:creationId xmlns:a16="http://schemas.microsoft.com/office/drawing/2014/main" id="{01BCCE43-A6A8-49B9-BC4D-16C17AD67AE3}"/>
              </a:ext>
              <a:ext uri="{C183D7F6-B498-43B3-948B-1728B52AA6E4}">
                <adec:decorative xmlns:adec="http://schemas.microsoft.com/office/drawing/2017/decorative" val="1"/>
              </a:ext>
            </a:extLst>
          </p:cNvPr>
          <p:cNvPicPr>
            <a:picLocks noGrp="1" noChangeAspect="1"/>
          </p:cNvPicPr>
          <p:nvPr>
            <p:ph idx="9"/>
          </p:nvPr>
        </p:nvPicPr>
        <p:blipFill>
          <a:blip r:embed="rId4">
            <a:extLst>
              <a:ext uri="{28A0092B-C50C-407E-A947-70E740481C1C}">
                <a14:useLocalDpi xmlns:a14="http://schemas.microsoft.com/office/drawing/2010/main" val="0"/>
              </a:ext>
            </a:extLst>
          </a:blip>
          <a:stretch>
            <a:fillRect/>
          </a:stretch>
        </p:blipFill>
        <p:spPr>
          <a:xfrm>
            <a:off x="1411658" y="3044661"/>
            <a:ext cx="1624858" cy="2438728"/>
          </a:xfrm>
        </p:spPr>
      </p:pic>
      <p:sp>
        <p:nvSpPr>
          <p:cNvPr id="7" name="Text Placeholder 6">
            <a:extLst>
              <a:ext uri="{FF2B5EF4-FFF2-40B4-BE49-F238E27FC236}">
                <a16:creationId xmlns:a16="http://schemas.microsoft.com/office/drawing/2014/main" id="{FA143EC0-8A7F-4DD3-8445-CB0F5138A5C5}"/>
              </a:ext>
            </a:extLst>
          </p:cNvPr>
          <p:cNvSpPr>
            <a:spLocks noGrp="1"/>
          </p:cNvSpPr>
          <p:nvPr>
            <p:ph type="body" idx="1"/>
          </p:nvPr>
        </p:nvSpPr>
        <p:spPr/>
        <p:txBody>
          <a:bodyPr/>
          <a:lstStyle/>
          <a:p>
            <a:pPr>
              <a:spcAft>
                <a:spcPts val="1200"/>
              </a:spcAft>
            </a:pPr>
            <a:r>
              <a:rPr lang="en-US" dirty="0"/>
              <a:t>The knowledge check is delivered online within your course.</a:t>
            </a:r>
          </a:p>
          <a:p>
            <a:pPr>
              <a:spcAft>
                <a:spcPts val="1200"/>
              </a:spcAft>
            </a:pPr>
            <a:r>
              <a:rPr lang="en-US" dirty="0"/>
              <a:t>The knowledge check includes 10 questions that are based on material from the slides and slide notes.</a:t>
            </a:r>
          </a:p>
          <a:p>
            <a:pPr>
              <a:spcAft>
                <a:spcPts val="1200"/>
              </a:spcAft>
            </a:pPr>
            <a:r>
              <a:rPr lang="en-US" dirty="0"/>
              <a:t>You can retake the knowledge check as many times as you would like.</a:t>
            </a:r>
          </a:p>
        </p:txBody>
      </p:sp>
    </p:spTree>
    <p:custDataLst>
      <p:tags r:id="rId1"/>
    </p:custDataLst>
    <p:extLst>
      <p:ext uri="{BB962C8B-B14F-4D97-AF65-F5344CB8AC3E}">
        <p14:creationId xmlns:p14="http://schemas.microsoft.com/office/powerpoint/2010/main" val="18188964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20">
            <a:extLst>
              <a:ext uri="{FF2B5EF4-FFF2-40B4-BE49-F238E27FC236}">
                <a16:creationId xmlns:a16="http://schemas.microsoft.com/office/drawing/2014/main" id="{6AE8F5CC-6E34-42F3-8205-7EBBE172B77D}"/>
              </a:ext>
            </a:extLst>
          </p:cNvPr>
          <p:cNvSpPr>
            <a:spLocks noGrp="1"/>
          </p:cNvSpPr>
          <p:nvPr>
            <p:ph type="sldNum" sz="quarter" idx="20"/>
          </p:nvPr>
        </p:nvSpPr>
        <p:spPr/>
        <p:txBody>
          <a:bodyPr/>
          <a:lstStyle/>
          <a:p>
            <a:fld id="{B23121D6-781A-4B6C-8D9B-3A8188A614AE}" type="slidenum">
              <a:rPr lang="en-US" smtClean="0"/>
              <a:pPr/>
              <a:t>46</a:t>
            </a:fld>
            <a:endParaRPr lang="en-US" dirty="0"/>
          </a:p>
        </p:txBody>
      </p:sp>
      <p:sp>
        <p:nvSpPr>
          <p:cNvPr id="3" name="Title 2">
            <a:extLst>
              <a:ext uri="{FF2B5EF4-FFF2-40B4-BE49-F238E27FC236}">
                <a16:creationId xmlns:a16="http://schemas.microsoft.com/office/drawing/2014/main" id="{A6BFFA0E-AF42-4BF5-A28B-5A1FA222B902}"/>
              </a:ext>
            </a:extLst>
          </p:cNvPr>
          <p:cNvSpPr>
            <a:spLocks noGrp="1"/>
          </p:cNvSpPr>
          <p:nvPr>
            <p:ph type="title"/>
          </p:nvPr>
        </p:nvSpPr>
        <p:spPr/>
        <p:txBody>
          <a:bodyPr>
            <a:normAutofit fontScale="90000"/>
          </a:bodyPr>
          <a:lstStyle/>
          <a:p>
            <a:r>
              <a:rPr lang="en-US" dirty="0"/>
              <a:t>Sample exam question</a:t>
            </a:r>
          </a:p>
        </p:txBody>
      </p:sp>
      <p:sp>
        <p:nvSpPr>
          <p:cNvPr id="4" name="Text Placeholder 3">
            <a:extLst>
              <a:ext uri="{FF2B5EF4-FFF2-40B4-BE49-F238E27FC236}">
                <a16:creationId xmlns:a16="http://schemas.microsoft.com/office/drawing/2014/main" id="{2D1032F5-5931-4A8E-B1A1-5F924A4E986A}"/>
              </a:ext>
            </a:extLst>
          </p:cNvPr>
          <p:cNvSpPr>
            <a:spLocks noGrp="1"/>
          </p:cNvSpPr>
          <p:nvPr>
            <p:ph type="body" idx="1"/>
          </p:nvPr>
        </p:nvSpPr>
        <p:spPr>
          <a:xfrm>
            <a:off x="1" y="697780"/>
            <a:ext cx="12161520" cy="1405081"/>
          </a:xfrm>
        </p:spPr>
        <p:txBody>
          <a:bodyPr>
            <a:normAutofit lnSpcReduction="10000"/>
          </a:bodyPr>
          <a:lstStyle/>
          <a:p>
            <a:r>
              <a:rPr lang="en-US" dirty="0"/>
              <a:t>A data engineer has been asked to develop a pipeline to analyze partner sales trends by using sales transaction data. Each sales partner provides a .csv file each month. Although the files contain similar data, they are not in a standard format. </a:t>
            </a:r>
          </a:p>
          <a:p>
            <a:r>
              <a:rPr lang="en-US" dirty="0"/>
              <a:t>Which option is the most effective approach to collect this data for a data analytics pipeline?</a:t>
            </a:r>
          </a:p>
        </p:txBody>
      </p:sp>
      <p:sp>
        <p:nvSpPr>
          <p:cNvPr id="22" name="Text Placeholder 3">
            <a:extLst>
              <a:ext uri="{FF2B5EF4-FFF2-40B4-BE49-F238E27FC236}">
                <a16:creationId xmlns:a16="http://schemas.microsoft.com/office/drawing/2014/main" id="{1BED0184-30B4-4AF4-B65A-3D9EF7132106}"/>
              </a:ext>
            </a:extLst>
          </p:cNvPr>
          <p:cNvSpPr txBox="1">
            <a:spLocks/>
          </p:cNvSpPr>
          <p:nvPr/>
        </p:nvSpPr>
        <p:spPr>
          <a:xfrm>
            <a:off x="1" y="2228014"/>
            <a:ext cx="12161520" cy="558729"/>
          </a:xfrm>
          <a:prstGeom prst="rect">
            <a:avLst/>
          </a:prstGeom>
          <a:noFill/>
        </p:spPr>
        <p:txBody>
          <a:bodyPr vert="horz" lIns="228600" tIns="182880" rIns="182880" bIns="0" rtlCol="0">
            <a:normAutofit/>
          </a:bodyPr>
          <a:lstStyle>
            <a:defPPr>
              <a:defRPr lang="en-US"/>
            </a:defPPr>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1800" kern="1200">
                <a:solidFill>
                  <a:schemeClr val="bg1"/>
                </a:solidFill>
                <a:latin typeface="Amazon Ember"/>
              </a:defRPr>
            </a:lvl1pPr>
            <a:lvl2pPr marL="457200" indent="-230188" algn="l" defTabSz="228600" rtl="0" eaLnBrk="1" latinLnBrk="0" hangingPunct="1">
              <a:lnSpc>
                <a:spcPct val="100000"/>
              </a:lnSpc>
              <a:spcBef>
                <a:spcPts val="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dirty="0">
                <a:solidFill>
                  <a:schemeClr val="tx1"/>
                </a:solidFill>
              </a:rPr>
              <a:t>Identify the key words and phrases before continuing.</a:t>
            </a:r>
          </a:p>
        </p:txBody>
      </p:sp>
      <p:sp>
        <p:nvSpPr>
          <p:cNvPr id="23" name="Text Placeholder 3">
            <a:extLst>
              <a:ext uri="{FF2B5EF4-FFF2-40B4-BE49-F238E27FC236}">
                <a16:creationId xmlns:a16="http://schemas.microsoft.com/office/drawing/2014/main" id="{E79CAD48-6194-4ACE-BB60-4D876274A1D3}"/>
              </a:ext>
            </a:extLst>
          </p:cNvPr>
          <p:cNvSpPr txBox="1">
            <a:spLocks/>
          </p:cNvSpPr>
          <p:nvPr/>
        </p:nvSpPr>
        <p:spPr>
          <a:xfrm>
            <a:off x="1" y="2952857"/>
            <a:ext cx="12161520" cy="2405743"/>
          </a:xfrm>
          <a:prstGeom prst="rect">
            <a:avLst/>
          </a:prstGeom>
          <a:noFill/>
        </p:spPr>
        <p:txBody>
          <a:bodyPr vert="horz" lIns="228600" tIns="182880" rIns="182880" bIns="0" rtlCol="0">
            <a:normAutofit/>
          </a:bodyPr>
          <a:lstStyle>
            <a:defPPr>
              <a:defRPr lang="en-US"/>
            </a:defPPr>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1800" kern="1200">
                <a:solidFill>
                  <a:schemeClr val="bg1"/>
                </a:solidFill>
                <a:latin typeface="Amazon Ember"/>
              </a:defRPr>
            </a:lvl1pPr>
            <a:lvl2pPr marL="457200" indent="-230188" algn="l" defTabSz="228600" rtl="0" eaLnBrk="1" latinLnBrk="0" hangingPunct="1">
              <a:lnSpc>
                <a:spcPct val="100000"/>
              </a:lnSpc>
              <a:spcBef>
                <a:spcPts val="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b="1" dirty="0">
                <a:solidFill>
                  <a:schemeClr val="tx1"/>
                </a:solidFill>
                <a:latin typeface="+mn-lt"/>
                <a:ea typeface="Amazon Ember Heavy" panose="020B0803020204020204" pitchFamily="34" charset="0"/>
                <a:cs typeface="Amazon Ember Heavy" panose="020B0803020204020204" pitchFamily="34" charset="0"/>
              </a:rPr>
              <a:t>The following are the key words and phrases:</a:t>
            </a:r>
          </a:p>
          <a:p>
            <a:pPr marL="285750" indent="-285750">
              <a:buFont typeface="Arial" panose="020B0604020202020204" pitchFamily="34" charset="0"/>
              <a:buChar char="•"/>
            </a:pPr>
            <a:r>
              <a:rPr lang="en-US" dirty="0">
                <a:solidFill>
                  <a:schemeClr val="tx1"/>
                </a:solidFill>
                <a:latin typeface="+mn-lt"/>
                <a:ea typeface="Amazon Ember Heavy" panose="020B0803020204020204" pitchFamily="34" charset="0"/>
                <a:cs typeface="Amazon Ember Heavy" panose="020B0803020204020204" pitchFamily="34" charset="0"/>
              </a:rPr>
              <a:t>Using</a:t>
            </a:r>
            <a:r>
              <a:rPr lang="en-US" b="1" dirty="0">
                <a:solidFill>
                  <a:schemeClr val="tx1"/>
                </a:solidFill>
                <a:latin typeface="+mn-lt"/>
                <a:ea typeface="Amazon Ember Heavy" panose="020B0803020204020204" pitchFamily="34" charset="0"/>
                <a:cs typeface="Amazon Ember Heavy" panose="020B0803020204020204" pitchFamily="34" charset="0"/>
              </a:rPr>
              <a:t> sales transaction data</a:t>
            </a:r>
          </a:p>
          <a:p>
            <a:pPr marL="285750" indent="-285750">
              <a:buFont typeface="Arial" panose="020B0604020202020204" pitchFamily="34" charset="0"/>
              <a:buChar char="•"/>
            </a:pPr>
            <a:r>
              <a:rPr lang="en-US" dirty="0">
                <a:solidFill>
                  <a:schemeClr val="tx1"/>
                </a:solidFill>
                <a:latin typeface="+mn-lt"/>
                <a:ea typeface="Amazon Ember Heavy" panose="020B0803020204020204" pitchFamily="34" charset="0"/>
                <a:cs typeface="Amazon Ember Heavy" panose="020B0803020204020204" pitchFamily="34" charset="0"/>
              </a:rPr>
              <a:t>Monthly .</a:t>
            </a:r>
            <a:r>
              <a:rPr lang="en-US" b="1" dirty="0">
                <a:solidFill>
                  <a:schemeClr val="tx1"/>
                </a:solidFill>
                <a:latin typeface="+mn-lt"/>
                <a:ea typeface="Amazon Ember Heavy" panose="020B0803020204020204" pitchFamily="34" charset="0"/>
                <a:cs typeface="Amazon Ember Heavy" panose="020B0803020204020204" pitchFamily="34" charset="0"/>
              </a:rPr>
              <a:t>csv file </a:t>
            </a:r>
            <a:r>
              <a:rPr lang="en-US" dirty="0">
                <a:solidFill>
                  <a:schemeClr val="tx1"/>
                </a:solidFill>
                <a:latin typeface="+mn-lt"/>
                <a:ea typeface="Amazon Ember Heavy" panose="020B0803020204020204" pitchFamily="34" charset="0"/>
                <a:cs typeface="Amazon Ember Heavy" panose="020B0803020204020204" pitchFamily="34" charset="0"/>
              </a:rPr>
              <a:t>from</a:t>
            </a:r>
            <a:r>
              <a:rPr lang="en-US" b="1" dirty="0">
                <a:solidFill>
                  <a:schemeClr val="tx1"/>
                </a:solidFill>
                <a:latin typeface="+mn-lt"/>
                <a:ea typeface="Amazon Ember Heavy" panose="020B0803020204020204" pitchFamily="34" charset="0"/>
                <a:cs typeface="Amazon Ember Heavy" panose="020B0803020204020204" pitchFamily="34" charset="0"/>
              </a:rPr>
              <a:t> partners</a:t>
            </a:r>
          </a:p>
          <a:p>
            <a:pPr marL="285750" indent="-285750">
              <a:buFont typeface="Arial" panose="020B0604020202020204" pitchFamily="34" charset="0"/>
              <a:buChar char="•"/>
            </a:pPr>
            <a:r>
              <a:rPr lang="en-US" dirty="0">
                <a:solidFill>
                  <a:schemeClr val="tx1"/>
                </a:solidFill>
                <a:latin typeface="+mn-lt"/>
                <a:ea typeface="Amazon Ember Heavy" panose="020B0803020204020204" pitchFamily="34" charset="0"/>
                <a:cs typeface="Amazon Ember Heavy" panose="020B0803020204020204" pitchFamily="34" charset="0"/>
              </a:rPr>
              <a:t>Similar data, </a:t>
            </a:r>
            <a:r>
              <a:rPr lang="en-US" b="1" dirty="0">
                <a:solidFill>
                  <a:schemeClr val="tx1"/>
                </a:solidFill>
                <a:latin typeface="+mn-lt"/>
                <a:ea typeface="Amazon Ember Heavy" panose="020B0803020204020204" pitchFamily="34" charset="0"/>
                <a:cs typeface="Amazon Ember Heavy" panose="020B0803020204020204" pitchFamily="34" charset="0"/>
              </a:rPr>
              <a:t>not in a standard format</a:t>
            </a:r>
          </a:p>
          <a:p>
            <a:pPr marL="285750" indent="-285750">
              <a:buFont typeface="Arial" panose="020B0604020202020204" pitchFamily="34" charset="0"/>
              <a:buChar char="•"/>
            </a:pPr>
            <a:r>
              <a:rPr lang="en-US" b="1" dirty="0">
                <a:solidFill>
                  <a:schemeClr val="tx1"/>
                </a:solidFill>
                <a:latin typeface="+mn-lt"/>
                <a:ea typeface="Amazon Ember Heavy" panose="020B0803020204020204" pitchFamily="34" charset="0"/>
                <a:cs typeface="Amazon Ember Heavy" panose="020B0803020204020204" pitchFamily="34" charset="0"/>
              </a:rPr>
              <a:t>Collect </a:t>
            </a:r>
            <a:r>
              <a:rPr lang="en-US" dirty="0">
                <a:solidFill>
                  <a:schemeClr val="tx1"/>
                </a:solidFill>
                <a:latin typeface="+mn-lt"/>
                <a:ea typeface="Amazon Ember Heavy" panose="020B0803020204020204" pitchFamily="34" charset="0"/>
                <a:cs typeface="Amazon Ember Heavy" panose="020B0803020204020204" pitchFamily="34" charset="0"/>
              </a:rPr>
              <a:t>the </a:t>
            </a:r>
            <a:r>
              <a:rPr lang="en-US" b="1" dirty="0">
                <a:solidFill>
                  <a:schemeClr val="tx1"/>
                </a:solidFill>
                <a:latin typeface="+mn-lt"/>
                <a:ea typeface="Amazon Ember Heavy" panose="020B0803020204020204" pitchFamily="34" charset="0"/>
                <a:cs typeface="Amazon Ember Heavy" panose="020B0803020204020204" pitchFamily="34" charset="0"/>
              </a:rPr>
              <a:t>data</a:t>
            </a:r>
            <a:endParaRPr lang="en-US" dirty="0">
              <a:solidFill>
                <a:schemeClr val="tx1"/>
              </a:solidFill>
              <a:latin typeface="+mn-lt"/>
              <a:ea typeface="Amazon Ember Heavy" panose="020B0803020204020204" pitchFamily="34" charset="0"/>
              <a:cs typeface="Amazon Ember Heavy" panose="020B0803020204020204" pitchFamily="34" charset="0"/>
            </a:endParaRPr>
          </a:p>
        </p:txBody>
      </p:sp>
    </p:spTree>
    <p:custDataLst>
      <p:tags r:id="rId1"/>
    </p:custDataLst>
    <p:extLst>
      <p:ext uri="{BB962C8B-B14F-4D97-AF65-F5344CB8AC3E}">
        <p14:creationId xmlns:p14="http://schemas.microsoft.com/office/powerpoint/2010/main" val="904795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20">
            <a:extLst>
              <a:ext uri="{FF2B5EF4-FFF2-40B4-BE49-F238E27FC236}">
                <a16:creationId xmlns:a16="http://schemas.microsoft.com/office/drawing/2014/main" id="{6AE8F5CC-6E34-42F3-8205-7EBBE172B77D}"/>
              </a:ext>
            </a:extLst>
          </p:cNvPr>
          <p:cNvSpPr>
            <a:spLocks noGrp="1"/>
          </p:cNvSpPr>
          <p:nvPr>
            <p:ph type="sldNum" sz="quarter" idx="20"/>
          </p:nvPr>
        </p:nvSpPr>
        <p:spPr/>
        <p:txBody>
          <a:bodyPr/>
          <a:lstStyle/>
          <a:p>
            <a:fld id="{B23121D6-781A-4B6C-8D9B-3A8188A614AE}" type="slidenum">
              <a:rPr lang="en-US" smtClean="0"/>
              <a:pPr/>
              <a:t>47</a:t>
            </a:fld>
            <a:endParaRPr lang="en-US" dirty="0"/>
          </a:p>
        </p:txBody>
      </p:sp>
      <p:sp>
        <p:nvSpPr>
          <p:cNvPr id="3" name="Title 2">
            <a:extLst>
              <a:ext uri="{FF2B5EF4-FFF2-40B4-BE49-F238E27FC236}">
                <a16:creationId xmlns:a16="http://schemas.microsoft.com/office/drawing/2014/main" id="{A6BFFA0E-AF42-4BF5-A28B-5A1FA222B902}"/>
              </a:ext>
            </a:extLst>
          </p:cNvPr>
          <p:cNvSpPr>
            <a:spLocks noGrp="1"/>
          </p:cNvSpPr>
          <p:nvPr>
            <p:ph type="title"/>
          </p:nvPr>
        </p:nvSpPr>
        <p:spPr/>
        <p:txBody>
          <a:bodyPr>
            <a:normAutofit fontScale="90000"/>
          </a:bodyPr>
          <a:lstStyle/>
          <a:p>
            <a:r>
              <a:rPr lang="en-US" dirty="0"/>
              <a:t>Sample exam question: Response choices</a:t>
            </a:r>
          </a:p>
        </p:txBody>
      </p:sp>
      <p:sp>
        <p:nvSpPr>
          <p:cNvPr id="4" name="Text Placeholder 3">
            <a:extLst>
              <a:ext uri="{FF2B5EF4-FFF2-40B4-BE49-F238E27FC236}">
                <a16:creationId xmlns:a16="http://schemas.microsoft.com/office/drawing/2014/main" id="{2D1032F5-5931-4A8E-B1A1-5F924A4E986A}"/>
              </a:ext>
            </a:extLst>
          </p:cNvPr>
          <p:cNvSpPr>
            <a:spLocks noGrp="1"/>
          </p:cNvSpPr>
          <p:nvPr>
            <p:ph type="body" idx="1"/>
          </p:nvPr>
        </p:nvSpPr>
        <p:spPr/>
        <p:txBody>
          <a:bodyPr>
            <a:normAutofit lnSpcReduction="10000"/>
          </a:bodyPr>
          <a:lstStyle/>
          <a:p>
            <a:r>
              <a:rPr lang="en-US" dirty="0"/>
              <a:t>You have been asked to develop a pipeline to analyze partner sales trends by using </a:t>
            </a:r>
            <a:r>
              <a:rPr lang="en-US" b="1" dirty="0"/>
              <a:t>sales transaction data</a:t>
            </a:r>
            <a:r>
              <a:rPr lang="en-US" dirty="0"/>
              <a:t>. Each partner provides a </a:t>
            </a:r>
            <a:r>
              <a:rPr lang="en-US" b="1" dirty="0"/>
              <a:t>.csv file each month</a:t>
            </a:r>
            <a:r>
              <a:rPr lang="en-US" dirty="0"/>
              <a:t>. Although the files contain similar data, they are </a:t>
            </a:r>
            <a:r>
              <a:rPr lang="en-US" b="1" dirty="0"/>
              <a:t>not in a standard format</a:t>
            </a:r>
            <a:r>
              <a:rPr lang="en-US" dirty="0"/>
              <a:t>. </a:t>
            </a:r>
          </a:p>
          <a:p>
            <a:r>
              <a:rPr lang="en-US" dirty="0"/>
              <a:t>Which option is the most effective approach to collect this data for a data analytics pipeline?</a:t>
            </a:r>
          </a:p>
        </p:txBody>
      </p:sp>
      <p:grpSp>
        <p:nvGrpSpPr>
          <p:cNvPr id="6" name="Group choices and responses">
            <a:extLst>
              <a:ext uri="{FF2B5EF4-FFF2-40B4-BE49-F238E27FC236}">
                <a16:creationId xmlns:a16="http://schemas.microsoft.com/office/drawing/2014/main" id="{8B9194E8-1E8C-4845-A5AA-0A0C648DD869}"/>
              </a:ext>
            </a:extLst>
          </p:cNvPr>
          <p:cNvGrpSpPr/>
          <p:nvPr/>
        </p:nvGrpSpPr>
        <p:grpSpPr>
          <a:xfrm>
            <a:off x="0" y="2109788"/>
            <a:ext cx="12192000" cy="3075270"/>
            <a:chOff x="0" y="2109788"/>
            <a:chExt cx="12192000" cy="3075270"/>
          </a:xfrm>
        </p:grpSpPr>
        <p:sp>
          <p:nvSpPr>
            <p:cNvPr id="7" name="Choice Header">
              <a:extLst>
                <a:ext uri="{FF2B5EF4-FFF2-40B4-BE49-F238E27FC236}">
                  <a16:creationId xmlns:a16="http://schemas.microsoft.com/office/drawing/2014/main" id="{3E3755FE-66B5-49CC-855D-2AFAAF8A73A6}"/>
                </a:ext>
              </a:extLst>
            </p:cNvPr>
            <p:cNvSpPr txBox="1">
              <a:spLocks/>
            </p:cNvSpPr>
            <p:nvPr/>
          </p:nvSpPr>
          <p:spPr>
            <a:xfrm>
              <a:off x="0" y="2109788"/>
              <a:ext cx="887413" cy="317500"/>
            </a:xfrm>
            <a:prstGeom prst="rect">
              <a:avLst/>
            </a:prstGeom>
            <a:solidFill>
              <a:schemeClr val="accent2"/>
            </a:solidFill>
            <a:ln>
              <a:noFill/>
            </a:ln>
          </p:spPr>
          <p:txBody>
            <a:bodyPr lIns="0" rIns="0">
              <a:noAutofit/>
            </a:bodyPr>
            <a:lstStyle>
              <a:defPPr>
                <a:defRPr lang="en-US"/>
              </a:defPPr>
              <a:lvl1pPr marL="0" indent="0" algn="ctr"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1pPr>
              <a:lvl2pPr marL="457200" indent="-230188" algn="l" defTabSz="228600" rtl="0" eaLnBrk="1" latinLnBrk="0" hangingPunct="1">
                <a:lnSpc>
                  <a:spcPct val="100000"/>
                </a:lnSpc>
                <a:spcBef>
                  <a:spcPts val="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dirty="0"/>
                <a:t>Choice</a:t>
              </a:r>
            </a:p>
          </p:txBody>
        </p:sp>
        <p:sp>
          <p:nvSpPr>
            <p:cNvPr id="8" name="Response Header">
              <a:extLst>
                <a:ext uri="{FF2B5EF4-FFF2-40B4-BE49-F238E27FC236}">
                  <a16:creationId xmlns:a16="http://schemas.microsoft.com/office/drawing/2014/main" id="{60558D72-BD1A-4B7D-9939-2FCA132FBF6D}"/>
                </a:ext>
              </a:extLst>
            </p:cNvPr>
            <p:cNvSpPr txBox="1">
              <a:spLocks/>
            </p:cNvSpPr>
            <p:nvPr/>
          </p:nvSpPr>
          <p:spPr>
            <a:xfrm>
              <a:off x="907950" y="2109788"/>
              <a:ext cx="11284050" cy="317500"/>
            </a:xfrm>
            <a:prstGeom prst="rect">
              <a:avLst/>
            </a:prstGeom>
            <a:solidFill>
              <a:schemeClr val="accent2"/>
            </a:solidFill>
            <a:ln>
              <a:noFill/>
            </a:ln>
          </p:spPr>
          <p:txBody>
            <a:bodyPr lIns="91440" rIns="0">
              <a:noAutofit/>
            </a:bodyPr>
            <a:lstStyle>
              <a:defPPr>
                <a:defRPr lang="en-US"/>
              </a:defPPr>
              <a:lvl1pPr marL="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1pPr>
              <a:lvl2pPr marL="457200" indent="-230188" algn="l" defTabSz="228600" rtl="0" eaLnBrk="1" latinLnBrk="0" hangingPunct="1">
                <a:lnSpc>
                  <a:spcPct val="100000"/>
                </a:lnSpc>
                <a:spcBef>
                  <a:spcPts val="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dirty="0"/>
                <a:t>Response</a:t>
              </a:r>
            </a:p>
          </p:txBody>
        </p:sp>
        <p:sp>
          <p:nvSpPr>
            <p:cNvPr id="9" name="First Resp #">
              <a:extLst>
                <a:ext uri="{FF2B5EF4-FFF2-40B4-BE49-F238E27FC236}">
                  <a16:creationId xmlns:a16="http://schemas.microsoft.com/office/drawing/2014/main" id="{65A4A2A3-944B-4A39-AAC8-A3FA4ACE17D0}"/>
                </a:ext>
              </a:extLst>
            </p:cNvPr>
            <p:cNvSpPr txBox="1">
              <a:spLocks/>
            </p:cNvSpPr>
            <p:nvPr/>
          </p:nvSpPr>
          <p:spPr>
            <a:xfrm>
              <a:off x="1" y="2524532"/>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sz="1800" dirty="0"/>
                <a:t>A</a:t>
              </a:r>
            </a:p>
          </p:txBody>
        </p:sp>
        <p:sp>
          <p:nvSpPr>
            <p:cNvPr id="10" name="First Resp Text">
              <a:extLst>
                <a:ext uri="{FF2B5EF4-FFF2-40B4-BE49-F238E27FC236}">
                  <a16:creationId xmlns:a16="http://schemas.microsoft.com/office/drawing/2014/main" id="{8EE2B018-D421-43B3-B700-1A833B27E6DF}"/>
                </a:ext>
              </a:extLst>
            </p:cNvPr>
            <p:cNvSpPr txBox="1">
              <a:spLocks/>
            </p:cNvSpPr>
            <p:nvPr/>
          </p:nvSpPr>
          <p:spPr>
            <a:xfrm>
              <a:off x="907950" y="2524532"/>
              <a:ext cx="10972800" cy="640080"/>
            </a:xfrm>
            <a:prstGeom prst="rect">
              <a:avLst/>
            </a:prstGeom>
            <a:solidFill>
              <a:schemeClr val="bg1"/>
            </a:solidFill>
            <a:ln>
              <a:solidFill>
                <a:schemeClr val="bg1"/>
              </a:solidFill>
            </a:ln>
          </p:spPr>
          <p:txBody>
            <a:bodyPr lIns="91440" tIns="91440" rIns="0" bIns="9144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sz="1600" dirty="0"/>
                <a:t>Extract the number of sales from each partner file. Then, write the partner ID and sales total to the analytics data store for analysis.</a:t>
              </a:r>
            </a:p>
          </p:txBody>
        </p:sp>
        <p:sp>
          <p:nvSpPr>
            <p:cNvPr id="11" name="Second Resp #">
              <a:extLst>
                <a:ext uri="{FF2B5EF4-FFF2-40B4-BE49-F238E27FC236}">
                  <a16:creationId xmlns:a16="http://schemas.microsoft.com/office/drawing/2014/main" id="{0BCD2BF9-FDB8-4214-922C-6D75F9BC5A8D}"/>
                </a:ext>
              </a:extLst>
            </p:cNvPr>
            <p:cNvSpPr txBox="1">
              <a:spLocks/>
            </p:cNvSpPr>
            <p:nvPr/>
          </p:nvSpPr>
          <p:spPr>
            <a:xfrm>
              <a:off x="1" y="3198014"/>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sz="1800" dirty="0"/>
                <a:t>B</a:t>
              </a:r>
            </a:p>
          </p:txBody>
        </p:sp>
        <p:sp>
          <p:nvSpPr>
            <p:cNvPr id="12" name="Second Resp Text">
              <a:extLst>
                <a:ext uri="{FF2B5EF4-FFF2-40B4-BE49-F238E27FC236}">
                  <a16:creationId xmlns:a16="http://schemas.microsoft.com/office/drawing/2014/main" id="{F41F4413-7F37-426A-8D49-D62F69440F7B}"/>
                </a:ext>
              </a:extLst>
            </p:cNvPr>
            <p:cNvSpPr txBox="1">
              <a:spLocks/>
            </p:cNvSpPr>
            <p:nvPr/>
          </p:nvSpPr>
          <p:spPr>
            <a:xfrm>
              <a:off x="907950" y="3198014"/>
              <a:ext cx="10972800" cy="640080"/>
            </a:xfrm>
            <a:prstGeom prst="rect">
              <a:avLst/>
            </a:prstGeom>
            <a:solidFill>
              <a:schemeClr val="bg1"/>
            </a:solidFill>
            <a:ln>
              <a:solidFill>
                <a:schemeClr val="bg1"/>
              </a:solidFill>
            </a:ln>
          </p:spPr>
          <p:txBody>
            <a:bodyPr lIns="91440" tIns="91440" rIns="0" bIns="9144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sz="1600" dirty="0"/>
                <a:t>Extract the data from each partner’s file, and transform it into a uniform file structure before writing it to the analytics data store for analysis. </a:t>
              </a:r>
            </a:p>
          </p:txBody>
        </p:sp>
        <p:sp>
          <p:nvSpPr>
            <p:cNvPr id="13" name="Third Resp #">
              <a:extLst>
                <a:ext uri="{FF2B5EF4-FFF2-40B4-BE49-F238E27FC236}">
                  <a16:creationId xmlns:a16="http://schemas.microsoft.com/office/drawing/2014/main" id="{D3D9828D-2026-4471-8E3E-251D638B962F}"/>
                </a:ext>
              </a:extLst>
            </p:cNvPr>
            <p:cNvSpPr txBox="1">
              <a:spLocks/>
            </p:cNvSpPr>
            <p:nvPr/>
          </p:nvSpPr>
          <p:spPr>
            <a:xfrm>
              <a:off x="1" y="3871496"/>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sz="1800" dirty="0"/>
                <a:t>C</a:t>
              </a:r>
            </a:p>
          </p:txBody>
        </p:sp>
        <p:sp>
          <p:nvSpPr>
            <p:cNvPr id="14" name="Third Resp Text">
              <a:extLst>
                <a:ext uri="{FF2B5EF4-FFF2-40B4-BE49-F238E27FC236}">
                  <a16:creationId xmlns:a16="http://schemas.microsoft.com/office/drawing/2014/main" id="{C77A67E1-7AFF-48EB-A76D-E090A7C28BB9}"/>
                </a:ext>
              </a:extLst>
            </p:cNvPr>
            <p:cNvSpPr txBox="1">
              <a:spLocks/>
            </p:cNvSpPr>
            <p:nvPr/>
          </p:nvSpPr>
          <p:spPr>
            <a:xfrm>
              <a:off x="907950" y="3871496"/>
              <a:ext cx="10972800" cy="640080"/>
            </a:xfrm>
            <a:prstGeom prst="rect">
              <a:avLst/>
            </a:prstGeom>
            <a:solidFill>
              <a:schemeClr val="bg1"/>
            </a:solidFill>
            <a:ln>
              <a:solidFill>
                <a:schemeClr val="bg1"/>
              </a:solidFill>
            </a:ln>
          </p:spPr>
          <p:txBody>
            <a:bodyPr lIns="91440" tIns="91440" rIns="0" bIns="9144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sz="1600" dirty="0"/>
                <a:t>Identify sources of statistical bias as part of extracting and transforming the data for analysis.</a:t>
              </a:r>
            </a:p>
          </p:txBody>
        </p:sp>
        <p:sp>
          <p:nvSpPr>
            <p:cNvPr id="15" name="Fourth Resp #">
              <a:extLst>
                <a:ext uri="{FF2B5EF4-FFF2-40B4-BE49-F238E27FC236}">
                  <a16:creationId xmlns:a16="http://schemas.microsoft.com/office/drawing/2014/main" id="{4450AE74-48CE-4056-9DF0-FCAD15DA0510}"/>
                </a:ext>
              </a:extLst>
            </p:cNvPr>
            <p:cNvSpPr txBox="1">
              <a:spLocks/>
            </p:cNvSpPr>
            <p:nvPr/>
          </p:nvSpPr>
          <p:spPr>
            <a:xfrm>
              <a:off x="1" y="4544978"/>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sz="1800" dirty="0"/>
                <a:t>D</a:t>
              </a:r>
            </a:p>
          </p:txBody>
        </p:sp>
        <p:sp>
          <p:nvSpPr>
            <p:cNvPr id="16" name="Fourth Resp Text">
              <a:extLst>
                <a:ext uri="{FF2B5EF4-FFF2-40B4-BE49-F238E27FC236}">
                  <a16:creationId xmlns:a16="http://schemas.microsoft.com/office/drawing/2014/main" id="{27F046F0-2E53-4A9E-8143-0C3117088354}"/>
                </a:ext>
              </a:extLst>
            </p:cNvPr>
            <p:cNvSpPr txBox="1">
              <a:spLocks/>
            </p:cNvSpPr>
            <p:nvPr/>
          </p:nvSpPr>
          <p:spPr>
            <a:xfrm>
              <a:off x="907950" y="4544978"/>
              <a:ext cx="10972800" cy="640080"/>
            </a:xfrm>
            <a:prstGeom prst="rect">
              <a:avLst/>
            </a:prstGeom>
            <a:solidFill>
              <a:schemeClr val="bg1"/>
            </a:solidFill>
            <a:ln>
              <a:solidFill>
                <a:schemeClr val="bg1"/>
              </a:solidFill>
            </a:ln>
          </p:spPr>
          <p:txBody>
            <a:bodyPr lIns="91440" tIns="91440" rIns="0" bIns="9144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sz="1600" dirty="0"/>
                <a:t>Import all of the files into the analytics data store with a partner ID. Grant access to each partner to edit the records and fix errors in only their data.</a:t>
              </a:r>
            </a:p>
          </p:txBody>
        </p:sp>
      </p:grpSp>
    </p:spTree>
    <p:custDataLst>
      <p:tags r:id="rId1"/>
    </p:custDataLst>
    <p:extLst>
      <p:ext uri="{BB962C8B-B14F-4D97-AF65-F5344CB8AC3E}">
        <p14:creationId xmlns:p14="http://schemas.microsoft.com/office/powerpoint/2010/main" val="27252135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20">
            <a:extLst>
              <a:ext uri="{FF2B5EF4-FFF2-40B4-BE49-F238E27FC236}">
                <a16:creationId xmlns:a16="http://schemas.microsoft.com/office/drawing/2014/main" id="{6AE8F5CC-6E34-42F3-8205-7EBBE172B77D}"/>
              </a:ext>
            </a:extLst>
          </p:cNvPr>
          <p:cNvSpPr>
            <a:spLocks noGrp="1"/>
          </p:cNvSpPr>
          <p:nvPr>
            <p:ph type="sldNum" sz="quarter" idx="20"/>
          </p:nvPr>
        </p:nvSpPr>
        <p:spPr/>
        <p:txBody>
          <a:bodyPr/>
          <a:lstStyle/>
          <a:p>
            <a:fld id="{B23121D6-781A-4B6C-8D9B-3A8188A614AE}" type="slidenum">
              <a:rPr lang="en-US" smtClean="0"/>
              <a:pPr/>
              <a:t>48</a:t>
            </a:fld>
            <a:endParaRPr lang="en-US" dirty="0"/>
          </a:p>
        </p:txBody>
      </p:sp>
      <p:sp>
        <p:nvSpPr>
          <p:cNvPr id="3" name="Title 2">
            <a:extLst>
              <a:ext uri="{FF2B5EF4-FFF2-40B4-BE49-F238E27FC236}">
                <a16:creationId xmlns:a16="http://schemas.microsoft.com/office/drawing/2014/main" id="{A6BFFA0E-AF42-4BF5-A28B-5A1FA222B902}"/>
              </a:ext>
            </a:extLst>
          </p:cNvPr>
          <p:cNvSpPr>
            <a:spLocks noGrp="1"/>
          </p:cNvSpPr>
          <p:nvPr>
            <p:ph type="title"/>
          </p:nvPr>
        </p:nvSpPr>
        <p:spPr/>
        <p:txBody>
          <a:bodyPr>
            <a:normAutofit fontScale="90000"/>
          </a:bodyPr>
          <a:lstStyle/>
          <a:p>
            <a:r>
              <a:rPr lang="en-US" dirty="0"/>
              <a:t>Sample exam question: Answer</a:t>
            </a:r>
          </a:p>
        </p:txBody>
      </p:sp>
      <p:sp>
        <p:nvSpPr>
          <p:cNvPr id="4" name="Text Placeholder 3">
            <a:extLst>
              <a:ext uri="{FF2B5EF4-FFF2-40B4-BE49-F238E27FC236}">
                <a16:creationId xmlns:a16="http://schemas.microsoft.com/office/drawing/2014/main" id="{2D1032F5-5931-4A8E-B1A1-5F924A4E986A}"/>
              </a:ext>
            </a:extLst>
          </p:cNvPr>
          <p:cNvSpPr>
            <a:spLocks noGrp="1"/>
          </p:cNvSpPr>
          <p:nvPr>
            <p:ph type="body" idx="1"/>
          </p:nvPr>
        </p:nvSpPr>
        <p:spPr/>
        <p:txBody>
          <a:bodyPr>
            <a:normAutofit/>
          </a:bodyPr>
          <a:lstStyle/>
          <a:p>
            <a:r>
              <a:rPr lang="en-US" dirty="0"/>
              <a:t>The correct answer is B. </a:t>
            </a:r>
          </a:p>
        </p:txBody>
      </p:sp>
      <p:grpSp>
        <p:nvGrpSpPr>
          <p:cNvPr id="33" name="Group choices and responses">
            <a:extLst>
              <a:ext uri="{FF2B5EF4-FFF2-40B4-BE49-F238E27FC236}">
                <a16:creationId xmlns:a16="http://schemas.microsoft.com/office/drawing/2014/main" id="{CF0F2F8D-BE35-4214-B526-9612E1123397}"/>
              </a:ext>
            </a:extLst>
          </p:cNvPr>
          <p:cNvGrpSpPr/>
          <p:nvPr/>
        </p:nvGrpSpPr>
        <p:grpSpPr>
          <a:xfrm>
            <a:off x="0" y="2109788"/>
            <a:ext cx="12192000" cy="1728306"/>
            <a:chOff x="0" y="2109788"/>
            <a:chExt cx="12192000" cy="1728306"/>
          </a:xfrm>
        </p:grpSpPr>
        <p:sp>
          <p:nvSpPr>
            <p:cNvPr id="34" name="Choice Header">
              <a:extLst>
                <a:ext uri="{FF2B5EF4-FFF2-40B4-BE49-F238E27FC236}">
                  <a16:creationId xmlns:a16="http://schemas.microsoft.com/office/drawing/2014/main" id="{8FF4767C-41E1-4370-AA8A-915DC89F38D6}"/>
                </a:ext>
              </a:extLst>
            </p:cNvPr>
            <p:cNvSpPr txBox="1">
              <a:spLocks/>
            </p:cNvSpPr>
            <p:nvPr/>
          </p:nvSpPr>
          <p:spPr>
            <a:xfrm>
              <a:off x="0" y="2109788"/>
              <a:ext cx="887413" cy="317500"/>
            </a:xfrm>
            <a:prstGeom prst="rect">
              <a:avLst/>
            </a:prstGeom>
            <a:solidFill>
              <a:schemeClr val="accent2"/>
            </a:solidFill>
            <a:ln>
              <a:noFill/>
            </a:ln>
          </p:spPr>
          <p:txBody>
            <a:bodyPr lIns="0" rIns="0">
              <a:noAutofit/>
            </a:bodyPr>
            <a:lstStyle>
              <a:defPPr>
                <a:defRPr lang="en-US"/>
              </a:defPPr>
              <a:lvl1pPr marL="0" indent="0" algn="ctr"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1pPr>
              <a:lvl2pPr marL="457200" indent="-230188" algn="l" defTabSz="228600" rtl="0" eaLnBrk="1" latinLnBrk="0" hangingPunct="1">
                <a:lnSpc>
                  <a:spcPct val="100000"/>
                </a:lnSpc>
                <a:spcBef>
                  <a:spcPts val="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dirty="0"/>
                <a:t>Choice</a:t>
              </a:r>
            </a:p>
          </p:txBody>
        </p:sp>
        <p:sp>
          <p:nvSpPr>
            <p:cNvPr id="35" name="Response Header">
              <a:extLst>
                <a:ext uri="{FF2B5EF4-FFF2-40B4-BE49-F238E27FC236}">
                  <a16:creationId xmlns:a16="http://schemas.microsoft.com/office/drawing/2014/main" id="{281C1E3B-A2DD-4BDD-BFAE-EF39A5A53EEA}"/>
                </a:ext>
              </a:extLst>
            </p:cNvPr>
            <p:cNvSpPr txBox="1">
              <a:spLocks/>
            </p:cNvSpPr>
            <p:nvPr/>
          </p:nvSpPr>
          <p:spPr>
            <a:xfrm>
              <a:off x="907950" y="2109788"/>
              <a:ext cx="11284050" cy="317500"/>
            </a:xfrm>
            <a:prstGeom prst="rect">
              <a:avLst/>
            </a:prstGeom>
            <a:solidFill>
              <a:schemeClr val="accent2"/>
            </a:solidFill>
            <a:ln>
              <a:noFill/>
            </a:ln>
          </p:spPr>
          <p:txBody>
            <a:bodyPr lIns="91440" rIns="0">
              <a:noAutofit/>
            </a:bodyPr>
            <a:lstStyle>
              <a:defPPr>
                <a:defRPr lang="en-US"/>
              </a:defPPr>
              <a:lvl1pPr marL="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1pPr>
              <a:lvl2pPr marL="457200" indent="-230188" algn="l" defTabSz="228600" rtl="0" eaLnBrk="1" latinLnBrk="0" hangingPunct="1">
                <a:lnSpc>
                  <a:spcPct val="100000"/>
                </a:lnSpc>
                <a:spcBef>
                  <a:spcPts val="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dirty="0"/>
                <a:t>Response</a:t>
              </a:r>
            </a:p>
          </p:txBody>
        </p:sp>
        <p:sp>
          <p:nvSpPr>
            <p:cNvPr id="38" name="Second Resp #">
              <a:extLst>
                <a:ext uri="{FF2B5EF4-FFF2-40B4-BE49-F238E27FC236}">
                  <a16:creationId xmlns:a16="http://schemas.microsoft.com/office/drawing/2014/main" id="{5DD87C72-8A7D-4311-9DE3-593A0EE0BC16}"/>
                </a:ext>
              </a:extLst>
            </p:cNvPr>
            <p:cNvSpPr txBox="1">
              <a:spLocks/>
            </p:cNvSpPr>
            <p:nvPr/>
          </p:nvSpPr>
          <p:spPr>
            <a:xfrm>
              <a:off x="1" y="3198014"/>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sz="1800" dirty="0"/>
                <a:t>B</a:t>
              </a:r>
            </a:p>
          </p:txBody>
        </p:sp>
        <p:sp>
          <p:nvSpPr>
            <p:cNvPr id="39" name="Second Resp Text">
              <a:extLst>
                <a:ext uri="{FF2B5EF4-FFF2-40B4-BE49-F238E27FC236}">
                  <a16:creationId xmlns:a16="http://schemas.microsoft.com/office/drawing/2014/main" id="{F5DEA357-1097-455F-97B5-20522C19B347}"/>
                </a:ext>
              </a:extLst>
            </p:cNvPr>
            <p:cNvSpPr txBox="1">
              <a:spLocks/>
            </p:cNvSpPr>
            <p:nvPr/>
          </p:nvSpPr>
          <p:spPr>
            <a:xfrm>
              <a:off x="907950" y="3198014"/>
              <a:ext cx="10972800" cy="640080"/>
            </a:xfrm>
            <a:prstGeom prst="rect">
              <a:avLst/>
            </a:prstGeom>
            <a:solidFill>
              <a:schemeClr val="bg1"/>
            </a:solidFill>
            <a:ln>
              <a:solidFill>
                <a:schemeClr val="bg1"/>
              </a:solidFill>
            </a:ln>
          </p:spPr>
          <p:txBody>
            <a:bodyPr lIns="91440" tIns="91440" rIns="0" bIns="9144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sz="1600" dirty="0"/>
                <a:t>Extract the data from each partner’s file, and transform it into a uniform file structure before writing it to the analytics data store for analysis.</a:t>
              </a:r>
            </a:p>
          </p:txBody>
        </p:sp>
      </p:grpSp>
    </p:spTree>
    <p:custDataLst>
      <p:tags r:id="rId1"/>
    </p:custDataLst>
    <p:extLst>
      <p:ext uri="{BB962C8B-B14F-4D97-AF65-F5344CB8AC3E}">
        <p14:creationId xmlns:p14="http://schemas.microsoft.com/office/powerpoint/2010/main" val="28917090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A7B003A-D046-42E5-A468-D27F00638771}"/>
              </a:ext>
            </a:extLst>
          </p:cNvPr>
          <p:cNvSpPr>
            <a:spLocks noGrp="1"/>
          </p:cNvSpPr>
          <p:nvPr>
            <p:ph type="sldNum" sz="quarter" idx="20"/>
          </p:nvPr>
        </p:nvSpPr>
        <p:spPr/>
        <p:txBody>
          <a:bodyPr/>
          <a:lstStyle/>
          <a:p>
            <a:fld id="{8FA771FB-DEE6-409D-B8EC-9AC05733ABD0}" type="slidenum">
              <a:rPr lang="en-US" smtClean="0"/>
              <a:pPr/>
              <a:t>49</a:t>
            </a:fld>
            <a:endParaRPr lang="en-US" dirty="0"/>
          </a:p>
        </p:txBody>
      </p:sp>
      <p:sp>
        <p:nvSpPr>
          <p:cNvPr id="2" name="Title 1">
            <a:extLst>
              <a:ext uri="{FF2B5EF4-FFF2-40B4-BE49-F238E27FC236}">
                <a16:creationId xmlns:a16="http://schemas.microsoft.com/office/drawing/2014/main" id="{9B11474D-3771-4F25-8A94-0EF301AE2062}"/>
              </a:ext>
            </a:extLst>
          </p:cNvPr>
          <p:cNvSpPr>
            <a:spLocks noGrp="1"/>
          </p:cNvSpPr>
          <p:nvPr>
            <p:ph type="title"/>
          </p:nvPr>
        </p:nvSpPr>
        <p:spPr/>
        <p:txBody>
          <a:bodyPr/>
          <a:lstStyle/>
          <a:p>
            <a:r>
              <a:rPr lang="en-US" dirty="0"/>
              <a:t>Thank you</a:t>
            </a:r>
          </a:p>
        </p:txBody>
      </p:sp>
      <p:sp>
        <p:nvSpPr>
          <p:cNvPr id="6" name="Text Placeholder 5">
            <a:extLst>
              <a:ext uri="{FF2B5EF4-FFF2-40B4-BE49-F238E27FC236}">
                <a16:creationId xmlns:a16="http://schemas.microsoft.com/office/drawing/2014/main" id="{CA7E83A8-705D-4E7E-A12E-F64983D8FBB4}"/>
              </a:ext>
            </a:extLst>
          </p:cNvPr>
          <p:cNvSpPr>
            <a:spLocks noGrp="1"/>
          </p:cNvSpPr>
          <p:nvPr>
            <p:ph type="body" sz="quarter" idx="21"/>
          </p:nvPr>
        </p:nvSpPr>
        <p:spPr>
          <a:xfrm>
            <a:off x="2551176" y="5212080"/>
            <a:ext cx="9637776" cy="1015663"/>
          </a:xfrm>
        </p:spPr>
        <p:txBody>
          <a:bodyPr/>
          <a:lstStyle/>
          <a:p>
            <a:r>
              <a:rPr lang="en-US" dirty="0"/>
              <a:t>Corrections, feedback, or other questions? </a:t>
            </a:r>
            <a:br>
              <a:rPr lang="en-US" dirty="0"/>
            </a:br>
            <a:r>
              <a:rPr lang="en-US" dirty="0"/>
              <a:t>Contact us at </a:t>
            </a:r>
            <a:r>
              <a:rPr lang="en-US" dirty="0">
                <a:hlinkClick r:id="rId4">
                  <a:extLst>
                    <a:ext uri="{A12FA001-AC4F-418D-AE19-62706E023703}">
                      <ahyp:hlinkClr xmlns:ahyp="http://schemas.microsoft.com/office/drawing/2018/hyperlinkcolor" val="tx"/>
                    </a:ext>
                  </a:extLst>
                </a:hlinkClick>
              </a:rPr>
              <a:t>https://support.aws.amazon.com/#/contacts/aws-academy</a:t>
            </a:r>
            <a:r>
              <a:rPr lang="en-US" dirty="0"/>
              <a:t>.</a:t>
            </a:r>
            <a:br>
              <a:rPr lang="en-US" dirty="0"/>
            </a:br>
            <a:r>
              <a:rPr lang="en-US" dirty="0"/>
              <a:t>All trademarks are the property of their owners.</a:t>
            </a:r>
          </a:p>
        </p:txBody>
      </p:sp>
    </p:spTree>
    <p:custDataLst>
      <p:tags r:id="rId1"/>
    </p:custDataLst>
    <p:extLst>
      <p:ext uri="{BB962C8B-B14F-4D97-AF65-F5344CB8AC3E}">
        <p14:creationId xmlns:p14="http://schemas.microsoft.com/office/powerpoint/2010/main" val="1395873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19">
            <a:extLst>
              <a:ext uri="{FF2B5EF4-FFF2-40B4-BE49-F238E27FC236}">
                <a16:creationId xmlns:a16="http://schemas.microsoft.com/office/drawing/2014/main" id="{96A15D01-FB8D-4271-BC63-D0EC4B17EA76}"/>
              </a:ext>
            </a:extLst>
          </p:cNvPr>
          <p:cNvSpPr>
            <a:spLocks noGrp="1"/>
          </p:cNvSpPr>
          <p:nvPr>
            <p:ph type="sldNum" sz="quarter" idx="12"/>
          </p:nvPr>
        </p:nvSpPr>
        <p:spPr/>
        <p:txBody>
          <a:bodyPr/>
          <a:lstStyle/>
          <a:p>
            <a:fld id="{363DB862-5E2B-42BB-8337-D46E9881345F}" type="slidenum">
              <a:rPr lang="en-US" smtClean="0"/>
              <a:t>5</a:t>
            </a:fld>
            <a:endParaRPr lang="en-US" dirty="0"/>
          </a:p>
        </p:txBody>
      </p:sp>
      <p:sp>
        <p:nvSpPr>
          <p:cNvPr id="7" name="Title 6">
            <a:extLst>
              <a:ext uri="{FF2B5EF4-FFF2-40B4-BE49-F238E27FC236}">
                <a16:creationId xmlns:a16="http://schemas.microsoft.com/office/drawing/2014/main" id="{09E0906E-38CE-4D57-BC5A-6E4C1044DF88}"/>
              </a:ext>
            </a:extLst>
          </p:cNvPr>
          <p:cNvSpPr>
            <a:spLocks noGrp="1"/>
          </p:cNvSpPr>
          <p:nvPr>
            <p:ph type="title"/>
          </p:nvPr>
        </p:nvSpPr>
        <p:spPr/>
        <p:txBody>
          <a:bodyPr/>
          <a:lstStyle/>
          <a:p>
            <a:r>
              <a:rPr lang="en-US" dirty="0"/>
              <a:t>Common data pipeline questions</a:t>
            </a:r>
          </a:p>
        </p:txBody>
      </p:sp>
      <p:pic>
        <p:nvPicPr>
          <p:cNvPr id="24" name="DataEngeineerPic">
            <a:extLst>
              <a:ext uri="{FF2B5EF4-FFF2-40B4-BE49-F238E27FC236}">
                <a16:creationId xmlns:a16="http://schemas.microsoft.com/office/drawing/2014/main" id="{7B48C11F-3EC6-4E2B-83DE-83E3D9DB9647}"/>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04080" y="1080382"/>
            <a:ext cx="1266720" cy="1920240"/>
          </a:xfrm>
          <a:prstGeom prst="rect">
            <a:avLst/>
          </a:prstGeom>
        </p:spPr>
      </p:pic>
      <p:sp>
        <p:nvSpPr>
          <p:cNvPr id="25" name="TextBox 24">
            <a:extLst>
              <a:ext uri="{FF2B5EF4-FFF2-40B4-BE49-F238E27FC236}">
                <a16:creationId xmlns:a16="http://schemas.microsoft.com/office/drawing/2014/main" id="{376AC8EE-853A-4F91-8F5C-4B207440333E}"/>
              </a:ext>
            </a:extLst>
          </p:cNvPr>
          <p:cNvSpPr txBox="1"/>
          <p:nvPr/>
        </p:nvSpPr>
        <p:spPr>
          <a:xfrm>
            <a:off x="203361" y="2855080"/>
            <a:ext cx="1266720" cy="646331"/>
          </a:xfrm>
          <a:prstGeom prst="rect">
            <a:avLst/>
          </a:prstGeom>
          <a:noFill/>
        </p:spPr>
        <p:txBody>
          <a:bodyPr wrap="square" rtlCol="0">
            <a:spAutoFit/>
          </a:bodyPr>
          <a:lstStyle/>
          <a:p>
            <a:pPr algn="ctr"/>
            <a:r>
              <a:rPr lang="en-US" dirty="0"/>
              <a:t>Data engineer</a:t>
            </a:r>
          </a:p>
        </p:txBody>
      </p:sp>
      <p:sp>
        <p:nvSpPr>
          <p:cNvPr id="27" name="Text Placeholder 25">
            <a:extLst>
              <a:ext uri="{FF2B5EF4-FFF2-40B4-BE49-F238E27FC236}">
                <a16:creationId xmlns:a16="http://schemas.microsoft.com/office/drawing/2014/main" id="{5DCEDE93-99C5-4121-9F51-C7A84CFB1AED}"/>
              </a:ext>
            </a:extLst>
          </p:cNvPr>
          <p:cNvSpPr txBox="1">
            <a:spLocks/>
          </p:cNvSpPr>
          <p:nvPr/>
        </p:nvSpPr>
        <p:spPr>
          <a:xfrm>
            <a:off x="1470081" y="1210694"/>
            <a:ext cx="10464888" cy="2078606"/>
          </a:xfrm>
          <a:prstGeom prst="rect">
            <a:avLst/>
          </a:prstGeom>
        </p:spPr>
        <p:txBody>
          <a:bodyPr vert="horz" lIns="91440" tIns="45720" rIns="91440" bIns="45720" rtlCol="0" anchor="ctr">
            <a:noAutofit/>
          </a:bodyPr>
          <a:lstStyle>
            <a:lvl1pPr marL="228600" indent="-228600" algn="l" defTabSz="914400" rtl="0" eaLnBrk="1" latinLnBrk="0" hangingPunct="1">
              <a:lnSpc>
                <a:spcPct val="100000"/>
              </a:lnSpc>
              <a:spcBef>
                <a:spcPts val="1000"/>
              </a:spcBef>
              <a:spcAft>
                <a:spcPts val="0"/>
              </a:spcAft>
              <a:buFont typeface="Amazon Ember" panose="020B0604020202020204" pitchFamily="34" charset="0"/>
              <a:buChar char="•"/>
              <a:defRPr sz="24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61963" indent="-228600" algn="l" defTabSz="914400" rtl="0" eaLnBrk="1" latinLnBrk="0" hangingPunct="1">
              <a:lnSpc>
                <a:spcPct val="100000"/>
              </a:lnSpc>
              <a:spcBef>
                <a:spcPts val="500"/>
              </a:spcBef>
              <a:spcAft>
                <a:spcPts val="0"/>
              </a:spcAft>
              <a:buFont typeface="Amazon Ember" panose="020B0604020202020204" pitchFamily="34" charset="0"/>
              <a:buChar char="•"/>
              <a:defRPr sz="20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84213" indent="-228600" algn="l" defTabSz="914400" rtl="0" eaLnBrk="1" latinLnBrk="0" hangingPunct="1">
              <a:lnSpc>
                <a:spcPct val="100000"/>
              </a:lnSpc>
              <a:spcBef>
                <a:spcPts val="500"/>
              </a:spcBef>
              <a:spcAft>
                <a:spcPts val="0"/>
              </a:spcAft>
              <a:buFont typeface="Amazon Ember" panose="020B0604020202020204" pitchFamily="34" charset="0"/>
              <a:buChar char="•"/>
              <a:defRPr sz="18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14400" indent="-228600" algn="l" defTabSz="914400" rtl="0" eaLnBrk="1" latinLnBrk="0" hangingPunct="1">
              <a:lnSpc>
                <a:spcPct val="100000"/>
              </a:lnSpc>
              <a:spcBef>
                <a:spcPts val="500"/>
              </a:spcBef>
              <a:spcAft>
                <a:spcPts val="0"/>
              </a:spcAft>
              <a:buFont typeface="Amazon Ember" panose="020B0604020202020204" pitchFamily="34" charset="0"/>
              <a:buChar char="•"/>
              <a:defRPr sz="16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144588" indent="-228600" algn="l" defTabSz="914400" rtl="0" eaLnBrk="1" latinLnBrk="0" hangingPunct="1">
              <a:lnSpc>
                <a:spcPct val="100000"/>
              </a:lnSpc>
              <a:spcBef>
                <a:spcPts val="500"/>
              </a:spcBef>
              <a:spcAft>
                <a:spcPts val="0"/>
              </a:spcAft>
              <a:buFont typeface="Amazon Ember" panose="020B0604020202020204" pitchFamily="34" charset="0"/>
              <a:buChar char="•"/>
              <a:defRPr sz="16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2514600" indent="-228600" algn="l" defTabSz="914400" rtl="0" eaLnBrk="1" latinLnBrk="0" hangingPunct="1">
              <a:lnSpc>
                <a:spcPct val="90000"/>
              </a:lnSpc>
              <a:spcBef>
                <a:spcPts val="500"/>
              </a:spcBef>
              <a:buFont typeface="Amazon Ember"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4020202020204" pitchFamily="34" charset="0"/>
              <a:buChar char="•"/>
              <a:defRPr sz="1800" kern="1200">
                <a:solidFill>
                  <a:schemeClr val="tx1"/>
                </a:solidFill>
                <a:latin typeface="+mn-lt"/>
                <a:ea typeface="+mn-ea"/>
                <a:cs typeface="+mn-cs"/>
              </a:defRPr>
            </a:lvl9pPr>
          </a:lstStyle>
          <a:p>
            <a:pPr>
              <a:spcBef>
                <a:spcPts val="0"/>
              </a:spcBef>
            </a:pPr>
            <a:r>
              <a:rPr lang="en-US" sz="1600" dirty="0"/>
              <a:t>Does the organization have the data that addresses the need? Where is the data stored and in what format? </a:t>
            </a:r>
          </a:p>
          <a:p>
            <a:pPr>
              <a:spcBef>
                <a:spcPts val="0"/>
              </a:spcBef>
            </a:pPr>
            <a:r>
              <a:rPr lang="en-US" sz="1600" dirty="0"/>
              <a:t>Will I need to combine data from multiple sources?</a:t>
            </a:r>
          </a:p>
          <a:p>
            <a:pPr>
              <a:spcBef>
                <a:spcPts val="0"/>
              </a:spcBef>
            </a:pPr>
            <a:r>
              <a:rPr lang="en-US" sz="1600" dirty="0"/>
              <a:t>What is the type and quality of data? What will be the source of truth?</a:t>
            </a:r>
          </a:p>
          <a:p>
            <a:pPr>
              <a:spcBef>
                <a:spcPts val="0"/>
              </a:spcBef>
            </a:pPr>
            <a:r>
              <a:rPr lang="en-US" sz="1600" dirty="0"/>
              <a:t>What are the security requirements for this data? Who needs access to it and in what state?</a:t>
            </a:r>
          </a:p>
          <a:p>
            <a:pPr>
              <a:spcBef>
                <a:spcPts val="0"/>
              </a:spcBef>
            </a:pPr>
            <a:r>
              <a:rPr lang="en-US" sz="1600" dirty="0"/>
              <a:t>What types of mechanisms are needed to transfer the data from its locations into the pipeline?</a:t>
            </a:r>
          </a:p>
          <a:p>
            <a:pPr>
              <a:spcBef>
                <a:spcPts val="0"/>
              </a:spcBef>
            </a:pPr>
            <a:r>
              <a:rPr lang="en-US" sz="1600" dirty="0"/>
              <a:t>How much data is there, and how frequently is it updated or processed?</a:t>
            </a:r>
          </a:p>
          <a:p>
            <a:pPr>
              <a:spcBef>
                <a:spcPts val="0"/>
              </a:spcBef>
            </a:pPr>
            <a:r>
              <a:rPr lang="en-US" sz="1600" dirty="0"/>
              <a:t>How important is speed when data is requested?</a:t>
            </a:r>
            <a:endParaRPr lang="en-US" sz="1800" dirty="0"/>
          </a:p>
        </p:txBody>
      </p:sp>
      <p:pic>
        <p:nvPicPr>
          <p:cNvPr id="28" name="DataScientistPic">
            <a:extLst>
              <a:ext uri="{FF2B5EF4-FFF2-40B4-BE49-F238E27FC236}">
                <a16:creationId xmlns:a16="http://schemas.microsoft.com/office/drawing/2014/main" id="{0D2B6130-673E-4560-A5D7-E840FD70F588}"/>
              </a:ext>
              <a:ext uri="{C183D7F6-B498-43B3-948B-1728B52AA6E4}">
                <adec:decorative xmlns:adec="http://schemas.microsoft.com/office/drawing/2017/decorative" val="1"/>
              </a:ext>
            </a:extLst>
          </p:cNvPr>
          <p:cNvPicPr>
            <a:picLocks noGrp="1" noChangeAspect="1"/>
          </p:cNvPicPr>
          <p:nvPr>
            <p:ph idx="7"/>
          </p:nvPr>
        </p:nvPicPr>
        <p:blipFill>
          <a:blip r:embed="rId5">
            <a:extLst>
              <a:ext uri="{28A0092B-C50C-407E-A947-70E740481C1C}">
                <a14:useLocalDpi xmlns:a14="http://schemas.microsoft.com/office/drawing/2010/main"/>
              </a:ext>
            </a:extLst>
          </a:blip>
          <a:stretch>
            <a:fillRect/>
          </a:stretch>
        </p:blipFill>
        <p:spPr>
          <a:xfrm>
            <a:off x="10557758" y="4135842"/>
            <a:ext cx="1153761" cy="1920240"/>
          </a:xfrm>
        </p:spPr>
      </p:pic>
      <p:sp>
        <p:nvSpPr>
          <p:cNvPr id="30" name="TextBox 29">
            <a:extLst>
              <a:ext uri="{FF2B5EF4-FFF2-40B4-BE49-F238E27FC236}">
                <a16:creationId xmlns:a16="http://schemas.microsoft.com/office/drawing/2014/main" id="{00B53139-301E-4971-ABCD-FF1B45A4B391}"/>
              </a:ext>
            </a:extLst>
          </p:cNvPr>
          <p:cNvSpPr txBox="1"/>
          <p:nvPr/>
        </p:nvSpPr>
        <p:spPr>
          <a:xfrm>
            <a:off x="10501278" y="5867319"/>
            <a:ext cx="1266720" cy="646331"/>
          </a:xfrm>
          <a:prstGeom prst="rect">
            <a:avLst/>
          </a:prstGeom>
          <a:noFill/>
        </p:spPr>
        <p:txBody>
          <a:bodyPr wrap="square" rtlCol="0">
            <a:spAutoFit/>
          </a:bodyPr>
          <a:lstStyle/>
          <a:p>
            <a:pPr algn="ctr"/>
            <a:r>
              <a:rPr lang="en-US" dirty="0"/>
              <a:t>Data scientist</a:t>
            </a:r>
          </a:p>
        </p:txBody>
      </p:sp>
      <p:sp>
        <p:nvSpPr>
          <p:cNvPr id="31" name="Text Placeholder 25">
            <a:extLst>
              <a:ext uri="{FF2B5EF4-FFF2-40B4-BE49-F238E27FC236}">
                <a16:creationId xmlns:a16="http://schemas.microsoft.com/office/drawing/2014/main" id="{E095AD51-1983-4702-A704-34263E75B768}"/>
              </a:ext>
            </a:extLst>
          </p:cNvPr>
          <p:cNvSpPr txBox="1">
            <a:spLocks/>
          </p:cNvSpPr>
          <p:nvPr/>
        </p:nvSpPr>
        <p:spPr>
          <a:xfrm>
            <a:off x="5004707" y="4437677"/>
            <a:ext cx="6397614" cy="1747499"/>
          </a:xfrm>
          <a:prstGeom prst="rect">
            <a:avLst/>
          </a:prstGeom>
        </p:spPr>
        <p:txBody>
          <a:bodyPr vert="horz" lIns="91440" tIns="45720" rIns="91440" bIns="45720" rtlCol="0" anchor="ctr">
            <a:noAutofit/>
          </a:bodyPr>
          <a:lstStyle>
            <a:lvl1pPr marL="228600" indent="-228600" algn="l" defTabSz="914400" rtl="0" eaLnBrk="1" latinLnBrk="0" hangingPunct="1">
              <a:lnSpc>
                <a:spcPct val="100000"/>
              </a:lnSpc>
              <a:spcBef>
                <a:spcPts val="1000"/>
              </a:spcBef>
              <a:spcAft>
                <a:spcPts val="0"/>
              </a:spcAft>
              <a:buFont typeface="Amazon Ember" panose="020B0604020202020204" pitchFamily="34" charset="0"/>
              <a:buChar char="•"/>
              <a:defRPr sz="24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61963" indent="-228600" algn="l" defTabSz="914400" rtl="0" eaLnBrk="1" latinLnBrk="0" hangingPunct="1">
              <a:lnSpc>
                <a:spcPct val="100000"/>
              </a:lnSpc>
              <a:spcBef>
                <a:spcPts val="500"/>
              </a:spcBef>
              <a:spcAft>
                <a:spcPts val="0"/>
              </a:spcAft>
              <a:buFont typeface="Amazon Ember" panose="020B0604020202020204" pitchFamily="34" charset="0"/>
              <a:buChar char="•"/>
              <a:defRPr sz="20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84213" indent="-228600" algn="l" defTabSz="914400" rtl="0" eaLnBrk="1" latinLnBrk="0" hangingPunct="1">
              <a:lnSpc>
                <a:spcPct val="100000"/>
              </a:lnSpc>
              <a:spcBef>
                <a:spcPts val="500"/>
              </a:spcBef>
              <a:spcAft>
                <a:spcPts val="0"/>
              </a:spcAft>
              <a:buFont typeface="Amazon Ember" panose="020B0604020202020204" pitchFamily="34" charset="0"/>
              <a:buChar char="•"/>
              <a:defRPr sz="18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14400" indent="-228600" algn="l" defTabSz="914400" rtl="0" eaLnBrk="1" latinLnBrk="0" hangingPunct="1">
              <a:lnSpc>
                <a:spcPct val="100000"/>
              </a:lnSpc>
              <a:spcBef>
                <a:spcPts val="500"/>
              </a:spcBef>
              <a:spcAft>
                <a:spcPts val="0"/>
              </a:spcAft>
              <a:buFont typeface="Amazon Ember" panose="020B0604020202020204" pitchFamily="34" charset="0"/>
              <a:buChar char="•"/>
              <a:defRPr sz="16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144588" indent="-228600" algn="l" defTabSz="914400" rtl="0" eaLnBrk="1" latinLnBrk="0" hangingPunct="1">
              <a:lnSpc>
                <a:spcPct val="100000"/>
              </a:lnSpc>
              <a:spcBef>
                <a:spcPts val="500"/>
              </a:spcBef>
              <a:spcAft>
                <a:spcPts val="0"/>
              </a:spcAft>
              <a:buFont typeface="Amazon Ember" panose="020B0604020202020204" pitchFamily="34" charset="0"/>
              <a:buChar char="•"/>
              <a:defRPr sz="16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2514600" indent="-228600" algn="l" defTabSz="914400" rtl="0" eaLnBrk="1" latinLnBrk="0" hangingPunct="1">
              <a:lnSpc>
                <a:spcPct val="90000"/>
              </a:lnSpc>
              <a:spcBef>
                <a:spcPts val="500"/>
              </a:spcBef>
              <a:buFont typeface="Amazon Ember"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4020202020204" pitchFamily="34" charset="0"/>
              <a:buChar char="•"/>
              <a:defRPr sz="1800" kern="1200">
                <a:solidFill>
                  <a:schemeClr val="tx1"/>
                </a:solidFill>
                <a:latin typeface="+mn-lt"/>
                <a:ea typeface="+mn-ea"/>
                <a:cs typeface="+mn-cs"/>
              </a:defRPr>
            </a:lvl9pPr>
          </a:lstStyle>
          <a:p>
            <a:pPr marL="285750" indent="-285750">
              <a:spcBef>
                <a:spcPts val="0"/>
              </a:spcBef>
              <a:buFont typeface="Arial" panose="020B0604020202020204" pitchFamily="34" charset="0"/>
              <a:buChar char="•"/>
            </a:pPr>
            <a:r>
              <a:rPr lang="en-US" sz="1600" dirty="0"/>
              <a:t>What can the data tell me? </a:t>
            </a:r>
          </a:p>
          <a:p>
            <a:pPr marL="285750" indent="-285750">
              <a:spcBef>
                <a:spcPts val="0"/>
              </a:spcBef>
              <a:buFont typeface="Arial" panose="020B0604020202020204" pitchFamily="34" charset="0"/>
              <a:buChar char="•"/>
            </a:pPr>
            <a:r>
              <a:rPr lang="en-US" sz="1600" dirty="0"/>
              <a:t>How will I evaluate the results? </a:t>
            </a:r>
          </a:p>
          <a:p>
            <a:pPr marL="285750" indent="-285750">
              <a:spcBef>
                <a:spcPts val="0"/>
              </a:spcBef>
              <a:buFont typeface="Arial" panose="020B0604020202020204" pitchFamily="34" charset="0"/>
              <a:buChar char="•"/>
            </a:pPr>
            <a:r>
              <a:rPr lang="en-US" sz="1600" dirty="0"/>
              <a:t>What kind of visualization do I need?</a:t>
            </a:r>
          </a:p>
          <a:p>
            <a:pPr marL="285750" indent="-285750">
              <a:spcBef>
                <a:spcPts val="0"/>
              </a:spcBef>
              <a:buFont typeface="Arial" panose="020B0604020202020204" pitchFamily="34" charset="0"/>
              <a:buChar char="•"/>
            </a:pPr>
            <a:r>
              <a:rPr lang="en-US" sz="1600" dirty="0"/>
              <a:t>Which formats and tools are the analysts familiar with?</a:t>
            </a:r>
          </a:p>
          <a:p>
            <a:pPr marL="285750" indent="-285750">
              <a:spcBef>
                <a:spcPts val="0"/>
              </a:spcBef>
              <a:buFont typeface="Arial" panose="020B0604020202020204" pitchFamily="34" charset="0"/>
              <a:buChar char="•"/>
            </a:pPr>
            <a:r>
              <a:rPr lang="en-US" sz="1600" dirty="0"/>
              <a:t>Do I need a big data framework?</a:t>
            </a:r>
          </a:p>
          <a:p>
            <a:pPr marL="285750" indent="-285750">
              <a:spcBef>
                <a:spcPts val="0"/>
              </a:spcBef>
              <a:buFont typeface="Arial" panose="020B0604020202020204" pitchFamily="34" charset="0"/>
              <a:buChar char="•"/>
            </a:pPr>
            <a:r>
              <a:rPr lang="en-US" sz="1600" dirty="0"/>
              <a:t>Which type of AI/ML models fit? </a:t>
            </a:r>
          </a:p>
          <a:p>
            <a:pPr marL="285750" indent="-285750">
              <a:spcBef>
                <a:spcPts val="0"/>
              </a:spcBef>
              <a:buFont typeface="Arial" panose="020B0604020202020204" pitchFamily="34" charset="0"/>
              <a:buChar char="•"/>
            </a:pPr>
            <a:r>
              <a:rPr lang="en-US" sz="1600" dirty="0"/>
              <a:t>What is the simplest way to implement AI/ML?</a:t>
            </a:r>
          </a:p>
        </p:txBody>
      </p:sp>
      <p:pic>
        <p:nvPicPr>
          <p:cNvPr id="32" name="Picture 31">
            <a:extLst>
              <a:ext uri="{FF2B5EF4-FFF2-40B4-BE49-F238E27FC236}">
                <a16:creationId xmlns:a16="http://schemas.microsoft.com/office/drawing/2014/main" id="{A5681E38-1CC7-4FFF-8B44-02B70478892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5616" y="3289300"/>
            <a:ext cx="6160768" cy="1005840"/>
          </a:xfrm>
          <a:prstGeom prst="rect">
            <a:avLst/>
          </a:prstGeom>
        </p:spPr>
      </p:pic>
    </p:spTree>
    <p:custDataLst>
      <p:tags r:id="rId1"/>
    </p:custDataLst>
    <p:extLst>
      <p:ext uri="{BB962C8B-B14F-4D97-AF65-F5344CB8AC3E}">
        <p14:creationId xmlns:p14="http://schemas.microsoft.com/office/powerpoint/2010/main" val="12056079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4E914D44-0AF0-4F62-9C59-27D3BF0432D1}"/>
              </a:ext>
            </a:extLst>
          </p:cNvPr>
          <p:cNvSpPr>
            <a:spLocks noGrp="1"/>
          </p:cNvSpPr>
          <p:nvPr>
            <p:ph type="title"/>
          </p:nvPr>
        </p:nvSpPr>
        <p:spPr/>
        <p:txBody>
          <a:bodyPr>
            <a:normAutofit/>
          </a:bodyPr>
          <a:lstStyle/>
          <a:p>
            <a:r>
              <a:rPr lang="en-US" dirty="0"/>
              <a:t>Scaling your pipeline for volume and velocity of data</a:t>
            </a:r>
          </a:p>
        </p:txBody>
      </p:sp>
      <p:sp>
        <p:nvSpPr>
          <p:cNvPr id="12" name="Text Placeholder 11">
            <a:extLst>
              <a:ext uri="{FF2B5EF4-FFF2-40B4-BE49-F238E27FC236}">
                <a16:creationId xmlns:a16="http://schemas.microsoft.com/office/drawing/2014/main" id="{45D9E19A-28C7-4B78-952D-EF992EB5805E}"/>
              </a:ext>
            </a:extLst>
          </p:cNvPr>
          <p:cNvSpPr>
            <a:spLocks noGrp="1"/>
          </p:cNvSpPr>
          <p:nvPr>
            <p:ph type="body" idx="1"/>
          </p:nvPr>
        </p:nvSpPr>
        <p:spPr>
          <a:xfrm>
            <a:off x="926438" y="3202172"/>
            <a:ext cx="10339123" cy="3424232"/>
          </a:xfrm>
        </p:spPr>
        <p:txBody>
          <a:bodyPr/>
          <a:lstStyle/>
          <a:p>
            <a:r>
              <a:rPr lang="en-US" dirty="0"/>
              <a:t>Amount of data plus pace of data drives design choices.</a:t>
            </a:r>
          </a:p>
          <a:p>
            <a:r>
              <a:rPr lang="en-US" dirty="0"/>
              <a:t>Volume and velocity impact all layers of the pipeline.</a:t>
            </a:r>
          </a:p>
          <a:p>
            <a:r>
              <a:rPr lang="en-US" dirty="0"/>
              <a:t>Each pipeline layer must be evaluated for its own requirements.</a:t>
            </a:r>
          </a:p>
          <a:p>
            <a:r>
              <a:rPr lang="en-US" dirty="0"/>
              <a:t>Choices should balance costs for throughput and storage against the required time to answer and accuracy of the answer. </a:t>
            </a:r>
          </a:p>
        </p:txBody>
      </p:sp>
      <p:sp>
        <p:nvSpPr>
          <p:cNvPr id="17" name="Arrow: Chevron 16">
            <a:extLst>
              <a:ext uri="{FF2B5EF4-FFF2-40B4-BE49-F238E27FC236}">
                <a16:creationId xmlns:a16="http://schemas.microsoft.com/office/drawing/2014/main" id="{C30D3EF1-10FF-4C4D-9879-B4A3EE8F5988}"/>
              </a:ext>
            </a:extLst>
          </p:cNvPr>
          <p:cNvSpPr/>
          <p:nvPr/>
        </p:nvSpPr>
        <p:spPr>
          <a:xfrm>
            <a:off x="1196329" y="1753334"/>
            <a:ext cx="2377440" cy="567253"/>
          </a:xfrm>
          <a:prstGeom prst="chevron">
            <a:avLst/>
          </a:prstGeom>
          <a:solidFill>
            <a:srgbClr val="26226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Ingestion</a:t>
            </a:r>
          </a:p>
        </p:txBody>
      </p:sp>
      <p:sp>
        <p:nvSpPr>
          <p:cNvPr id="18" name="Arrow: Chevron 17">
            <a:extLst>
              <a:ext uri="{FF2B5EF4-FFF2-40B4-BE49-F238E27FC236}">
                <a16:creationId xmlns:a16="http://schemas.microsoft.com/office/drawing/2014/main" id="{8126FB09-0EC0-4D12-8642-835FA089A947}"/>
              </a:ext>
            </a:extLst>
          </p:cNvPr>
          <p:cNvSpPr/>
          <p:nvPr/>
        </p:nvSpPr>
        <p:spPr>
          <a:xfrm>
            <a:off x="3480427" y="1753334"/>
            <a:ext cx="2377440" cy="567253"/>
          </a:xfrm>
          <a:prstGeom prst="chevron">
            <a:avLst/>
          </a:prstGeom>
          <a:solidFill>
            <a:srgbClr val="005276"/>
          </a:solidFill>
          <a:ln>
            <a:solidFill>
              <a:srgbClr val="00527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Storage</a:t>
            </a:r>
          </a:p>
        </p:txBody>
      </p:sp>
      <p:sp>
        <p:nvSpPr>
          <p:cNvPr id="19" name="Arrow: Chevron 18">
            <a:extLst>
              <a:ext uri="{FF2B5EF4-FFF2-40B4-BE49-F238E27FC236}">
                <a16:creationId xmlns:a16="http://schemas.microsoft.com/office/drawing/2014/main" id="{06DCC996-E80D-4473-A5D8-2F6C2D384B70}"/>
              </a:ext>
            </a:extLst>
          </p:cNvPr>
          <p:cNvSpPr/>
          <p:nvPr/>
        </p:nvSpPr>
        <p:spPr>
          <a:xfrm>
            <a:off x="5764525" y="1753334"/>
            <a:ext cx="2377440" cy="567253"/>
          </a:xfrm>
          <a:prstGeom prst="chevron">
            <a:avLst/>
          </a:prstGeom>
          <a:solidFill>
            <a:srgbClr val="9E1F63"/>
          </a:solidFill>
          <a:ln>
            <a:solidFill>
              <a:srgbClr val="9E1F6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Processing</a:t>
            </a:r>
          </a:p>
        </p:txBody>
      </p:sp>
      <p:sp>
        <p:nvSpPr>
          <p:cNvPr id="20" name="Arrow: Chevron 19">
            <a:extLst>
              <a:ext uri="{FF2B5EF4-FFF2-40B4-BE49-F238E27FC236}">
                <a16:creationId xmlns:a16="http://schemas.microsoft.com/office/drawing/2014/main" id="{4A5F84E3-3E21-4E16-B00A-C4D7AB3C5816}"/>
              </a:ext>
            </a:extLst>
          </p:cNvPr>
          <p:cNvSpPr/>
          <p:nvPr/>
        </p:nvSpPr>
        <p:spPr>
          <a:xfrm>
            <a:off x="8048622" y="1753334"/>
            <a:ext cx="2377440" cy="567253"/>
          </a:xfrm>
          <a:prstGeom prst="chevron">
            <a:avLst/>
          </a:prstGeom>
          <a:solidFill>
            <a:srgbClr val="18AB4B"/>
          </a:solidFill>
          <a:ln>
            <a:solidFill>
              <a:srgbClr val="18AB4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Analysis &amp; Visualization</a:t>
            </a:r>
          </a:p>
        </p:txBody>
      </p:sp>
      <p:cxnSp>
        <p:nvCxnSpPr>
          <p:cNvPr id="22" name="Straight Arrow Connector 21">
            <a:extLst>
              <a:ext uri="{FF2B5EF4-FFF2-40B4-BE49-F238E27FC236}">
                <a16:creationId xmlns:a16="http://schemas.microsoft.com/office/drawing/2014/main" id="{E0AA1FB0-A00E-47DF-9AF6-EF35279C0022}"/>
              </a:ext>
            </a:extLst>
          </p:cNvPr>
          <p:cNvCxnSpPr/>
          <p:nvPr/>
        </p:nvCxnSpPr>
        <p:spPr>
          <a:xfrm flipV="1">
            <a:off x="1024412" y="1450463"/>
            <a:ext cx="0" cy="1023257"/>
          </a:xfrm>
          <a:prstGeom prst="straightConnector1">
            <a:avLst/>
          </a:prstGeom>
          <a:ln w="44450">
            <a:solidFill>
              <a:schemeClr val="hlink"/>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05D7D60-C2FE-483B-8EC8-A91B09BA1737}"/>
              </a:ext>
            </a:extLst>
          </p:cNvPr>
          <p:cNvCxnSpPr>
            <a:cxnSpLocks/>
          </p:cNvCxnSpPr>
          <p:nvPr/>
        </p:nvCxnSpPr>
        <p:spPr>
          <a:xfrm flipV="1">
            <a:off x="1078838" y="2626121"/>
            <a:ext cx="2763819" cy="1"/>
          </a:xfrm>
          <a:prstGeom prst="straightConnector1">
            <a:avLst/>
          </a:prstGeom>
          <a:ln w="44450">
            <a:solidFill>
              <a:schemeClr val="hlink"/>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D9AAA55-EA7A-4893-A802-CEAB7D4622A6}"/>
              </a:ext>
            </a:extLst>
          </p:cNvPr>
          <p:cNvSpPr txBox="1"/>
          <p:nvPr/>
        </p:nvSpPr>
        <p:spPr>
          <a:xfrm>
            <a:off x="120897" y="1600201"/>
            <a:ext cx="892629" cy="646331"/>
          </a:xfrm>
          <a:prstGeom prst="rect">
            <a:avLst/>
          </a:prstGeom>
          <a:noFill/>
        </p:spPr>
        <p:txBody>
          <a:bodyPr wrap="square" rtlCol="0">
            <a:spAutoFit/>
          </a:bodyPr>
          <a:lstStyle/>
          <a:p>
            <a:r>
              <a:rPr lang="en-US" dirty="0"/>
              <a:t>How much</a:t>
            </a:r>
          </a:p>
        </p:txBody>
      </p:sp>
      <p:sp>
        <p:nvSpPr>
          <p:cNvPr id="27" name="TextBox 26">
            <a:extLst>
              <a:ext uri="{FF2B5EF4-FFF2-40B4-BE49-F238E27FC236}">
                <a16:creationId xmlns:a16="http://schemas.microsoft.com/office/drawing/2014/main" id="{3D631829-F726-43D0-8124-2E9E709A1F4E}"/>
              </a:ext>
            </a:extLst>
          </p:cNvPr>
          <p:cNvSpPr txBox="1"/>
          <p:nvPr/>
        </p:nvSpPr>
        <p:spPr>
          <a:xfrm>
            <a:off x="1078838" y="2649933"/>
            <a:ext cx="3079505" cy="369332"/>
          </a:xfrm>
          <a:prstGeom prst="rect">
            <a:avLst/>
          </a:prstGeom>
          <a:noFill/>
        </p:spPr>
        <p:txBody>
          <a:bodyPr wrap="square" rtlCol="0">
            <a:spAutoFit/>
          </a:bodyPr>
          <a:lstStyle/>
          <a:p>
            <a:r>
              <a:rPr lang="en-US" dirty="0"/>
              <a:t>How fast</a:t>
            </a:r>
          </a:p>
        </p:txBody>
      </p:sp>
      <p:sp>
        <p:nvSpPr>
          <p:cNvPr id="2" name="Slide Number Placeholder 1">
            <a:extLst>
              <a:ext uri="{FF2B5EF4-FFF2-40B4-BE49-F238E27FC236}">
                <a16:creationId xmlns:a16="http://schemas.microsoft.com/office/drawing/2014/main" id="{6F20FDB0-0E6F-4F85-A0CF-CB94BE6E103E}"/>
              </a:ext>
            </a:extLst>
          </p:cNvPr>
          <p:cNvSpPr>
            <a:spLocks noGrp="1"/>
          </p:cNvSpPr>
          <p:nvPr>
            <p:ph type="sldNum" sz="quarter" idx="20"/>
          </p:nvPr>
        </p:nvSpPr>
        <p:spPr/>
        <p:txBody>
          <a:bodyPr/>
          <a:lstStyle/>
          <a:p>
            <a:fld id="{8FA771FB-DEE6-409D-B8EC-9AC05733ABD0}" type="slidenum">
              <a:rPr lang="en-US" smtClean="0"/>
              <a:t>50</a:t>
            </a:fld>
            <a:endParaRPr lang="en-US" dirty="0"/>
          </a:p>
        </p:txBody>
      </p:sp>
    </p:spTree>
    <p:custDataLst>
      <p:tags r:id="rId1"/>
    </p:custDataLst>
    <p:extLst>
      <p:ext uri="{BB962C8B-B14F-4D97-AF65-F5344CB8AC3E}">
        <p14:creationId xmlns:p14="http://schemas.microsoft.com/office/powerpoint/2010/main" val="20969315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6296CF7-59DD-4D9A-BAC1-47C8CBE6A1B7}"/>
              </a:ext>
            </a:extLst>
          </p:cNvPr>
          <p:cNvSpPr>
            <a:spLocks noGrp="1"/>
          </p:cNvSpPr>
          <p:nvPr>
            <p:ph type="sldNum" sz="quarter" idx="20"/>
          </p:nvPr>
        </p:nvSpPr>
        <p:spPr/>
        <p:txBody>
          <a:bodyPr/>
          <a:lstStyle/>
          <a:p>
            <a:fld id="{8FA771FB-DEE6-409D-B8EC-9AC05733ABD0}" type="slidenum">
              <a:rPr lang="en-US" smtClean="0"/>
              <a:t>51</a:t>
            </a:fld>
            <a:endParaRPr lang="en-US" dirty="0"/>
          </a:p>
        </p:txBody>
      </p:sp>
      <p:sp>
        <p:nvSpPr>
          <p:cNvPr id="4" name="Title 3">
            <a:extLst>
              <a:ext uri="{FF2B5EF4-FFF2-40B4-BE49-F238E27FC236}">
                <a16:creationId xmlns:a16="http://schemas.microsoft.com/office/drawing/2014/main" id="{BAC7078F-52C4-46CF-B0C7-26B5DC58FE7E}"/>
              </a:ext>
            </a:extLst>
          </p:cNvPr>
          <p:cNvSpPr>
            <a:spLocks noGrp="1"/>
          </p:cNvSpPr>
          <p:nvPr>
            <p:ph type="title"/>
          </p:nvPr>
        </p:nvSpPr>
        <p:spPr/>
        <p:txBody>
          <a:bodyPr/>
          <a:lstStyle/>
          <a:p>
            <a:r>
              <a:rPr lang="en-US" dirty="0"/>
              <a:t>Value rests on veracity</a:t>
            </a:r>
          </a:p>
        </p:txBody>
      </p:sp>
      <p:sp>
        <p:nvSpPr>
          <p:cNvPr id="5" name="Text Placeholder 4">
            <a:extLst>
              <a:ext uri="{FF2B5EF4-FFF2-40B4-BE49-F238E27FC236}">
                <a16:creationId xmlns:a16="http://schemas.microsoft.com/office/drawing/2014/main" id="{38939669-DC20-4E76-8EA6-34061BCFB663}"/>
              </a:ext>
            </a:extLst>
          </p:cNvPr>
          <p:cNvSpPr>
            <a:spLocks noGrp="1"/>
          </p:cNvSpPr>
          <p:nvPr>
            <p:ph type="body" idx="1"/>
          </p:nvPr>
        </p:nvSpPr>
        <p:spPr>
          <a:xfrm>
            <a:off x="365760" y="1098608"/>
            <a:ext cx="11569209" cy="1881537"/>
          </a:xfrm>
        </p:spPr>
        <p:txBody>
          <a:bodyPr/>
          <a:lstStyle/>
          <a:p>
            <a:pPr marL="0" indent="0">
              <a:buNone/>
            </a:pPr>
            <a:r>
              <a:rPr lang="en-US" dirty="0"/>
              <a:t>Making a data-driven decision with bad data is worse than making a decision without data.</a:t>
            </a:r>
          </a:p>
        </p:txBody>
      </p:sp>
      <p:grpSp>
        <p:nvGrpSpPr>
          <p:cNvPr id="2" name="CompressedPipeline" descr="Flatten: Data pipeline processing data. ">
            <a:extLst>
              <a:ext uri="{FF2B5EF4-FFF2-40B4-BE49-F238E27FC236}">
                <a16:creationId xmlns:a16="http://schemas.microsoft.com/office/drawing/2014/main" id="{0DE00899-33AD-416D-8270-06015B8D9AA9}"/>
              </a:ext>
            </a:extLst>
          </p:cNvPr>
          <p:cNvGrpSpPr/>
          <p:nvPr/>
        </p:nvGrpSpPr>
        <p:grpSpPr>
          <a:xfrm>
            <a:off x="770017" y="3748403"/>
            <a:ext cx="5438784" cy="646331"/>
            <a:chOff x="770017" y="3748403"/>
            <a:chExt cx="5438784" cy="646331"/>
          </a:xfrm>
        </p:grpSpPr>
        <p:sp>
          <p:nvSpPr>
            <p:cNvPr id="30" name="TextBox 29">
              <a:extLst>
                <a:ext uri="{FF2B5EF4-FFF2-40B4-BE49-F238E27FC236}">
                  <a16:creationId xmlns:a16="http://schemas.microsoft.com/office/drawing/2014/main" id="{A73169F7-332D-4D18-8268-2DFE9B0A7C68}"/>
                </a:ext>
              </a:extLst>
            </p:cNvPr>
            <p:cNvSpPr txBox="1"/>
            <p:nvPr/>
          </p:nvSpPr>
          <p:spPr>
            <a:xfrm>
              <a:off x="770017" y="3748403"/>
              <a:ext cx="1038600" cy="646331"/>
            </a:xfrm>
            <a:prstGeom prst="rect">
              <a:avLst/>
            </a:prstGeom>
            <a:noFill/>
          </p:spPr>
          <p:txBody>
            <a:bodyPr wrap="square" rtlCol="0">
              <a:spAutoFit/>
            </a:bodyPr>
            <a:lstStyle/>
            <a:p>
              <a:pPr algn="ctr"/>
              <a:r>
                <a:rPr lang="en-US" dirty="0">
                  <a:solidFill>
                    <a:schemeClr val="tx2"/>
                  </a:solidFill>
                </a:rPr>
                <a:t>Data sources</a:t>
              </a:r>
            </a:p>
          </p:txBody>
        </p:sp>
        <p:sp>
          <p:nvSpPr>
            <p:cNvPr id="31" name="Arrow: Chevron 30">
              <a:extLst>
                <a:ext uri="{FF2B5EF4-FFF2-40B4-BE49-F238E27FC236}">
                  <a16:creationId xmlns:a16="http://schemas.microsoft.com/office/drawing/2014/main" id="{3455532D-9079-45B2-A07F-F6596A6ADA30}"/>
                </a:ext>
              </a:extLst>
            </p:cNvPr>
            <p:cNvSpPr/>
            <p:nvPr/>
          </p:nvSpPr>
          <p:spPr>
            <a:xfrm>
              <a:off x="1808617" y="3787941"/>
              <a:ext cx="1719258" cy="567253"/>
            </a:xfrm>
            <a:prstGeom prst="chevron">
              <a:avLst/>
            </a:prstGeom>
            <a:solidFill>
              <a:srgbClr val="26226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Ingestion</a:t>
              </a:r>
            </a:p>
          </p:txBody>
        </p:sp>
        <p:sp>
          <p:nvSpPr>
            <p:cNvPr id="35" name="Arrow: Right 34">
              <a:extLst>
                <a:ext uri="{FF2B5EF4-FFF2-40B4-BE49-F238E27FC236}">
                  <a16:creationId xmlns:a16="http://schemas.microsoft.com/office/drawing/2014/main" id="{D1B9F9E4-AB11-4623-A5B1-6A4762AF1977}"/>
                </a:ext>
                <a:ext uri="{C183D7F6-B498-43B3-948B-1728B52AA6E4}">
                  <adec:decorative xmlns:adec="http://schemas.microsoft.com/office/drawing/2017/decorative" val="1"/>
                </a:ext>
              </a:extLst>
            </p:cNvPr>
            <p:cNvSpPr/>
            <p:nvPr/>
          </p:nvSpPr>
          <p:spPr>
            <a:xfrm>
              <a:off x="3564386" y="3860309"/>
              <a:ext cx="491199" cy="444911"/>
            </a:xfrm>
            <a:prstGeom prst="rightArrow">
              <a:avLst/>
            </a:prstGeom>
            <a:solidFill>
              <a:schemeClr val="bg2"/>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a:solidFill>
                    <a:schemeClr val="tx2"/>
                  </a:solidFill>
                </a:rPr>
                <a:t>...</a:t>
              </a:r>
            </a:p>
          </p:txBody>
        </p:sp>
        <p:sp>
          <p:nvSpPr>
            <p:cNvPr id="34" name="Arrow: Chevron 33">
              <a:extLst>
                <a:ext uri="{FF2B5EF4-FFF2-40B4-BE49-F238E27FC236}">
                  <a16:creationId xmlns:a16="http://schemas.microsoft.com/office/drawing/2014/main" id="{AF0097B9-8DB9-4670-A92A-51F28C1E43F5}"/>
                </a:ext>
              </a:extLst>
            </p:cNvPr>
            <p:cNvSpPr/>
            <p:nvPr/>
          </p:nvSpPr>
          <p:spPr>
            <a:xfrm>
              <a:off x="3831361" y="3804153"/>
              <a:ext cx="2377440" cy="567253"/>
            </a:xfrm>
            <a:prstGeom prst="chevron">
              <a:avLst/>
            </a:prstGeom>
            <a:solidFill>
              <a:srgbClr val="18AB4B"/>
            </a:solidFill>
            <a:ln>
              <a:solidFill>
                <a:srgbClr val="18AB4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Analysis &amp; Visualization</a:t>
              </a:r>
            </a:p>
          </p:txBody>
        </p:sp>
      </p:grpSp>
      <p:cxnSp>
        <p:nvCxnSpPr>
          <p:cNvPr id="38" name="Connector: Elbow 37">
            <a:extLst>
              <a:ext uri="{FF2B5EF4-FFF2-40B4-BE49-F238E27FC236}">
                <a16:creationId xmlns:a16="http://schemas.microsoft.com/office/drawing/2014/main" id="{9CAD8A8C-D48A-4C3F-8D7F-90622668E592}"/>
              </a:ext>
              <a:ext uri="{C183D7F6-B498-43B3-948B-1728B52AA6E4}">
                <adec:decorative xmlns:adec="http://schemas.microsoft.com/office/drawing/2017/decorative" val="1"/>
              </a:ext>
            </a:extLst>
          </p:cNvPr>
          <p:cNvCxnSpPr>
            <a:stCxn id="34" idx="3"/>
            <a:endCxn id="15" idx="2"/>
          </p:cNvCxnSpPr>
          <p:nvPr/>
        </p:nvCxnSpPr>
        <p:spPr>
          <a:xfrm flipV="1">
            <a:off x="6208801" y="2886180"/>
            <a:ext cx="1257381" cy="1201600"/>
          </a:xfrm>
          <a:prstGeom prst="bentConnector3">
            <a:avLst/>
          </a:prstGeom>
          <a:ln w="44450">
            <a:solidFill>
              <a:srgbClr val="18AB4B"/>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
        <p:nvSpPr>
          <p:cNvPr id="15" name="With good data">
            <a:extLst>
              <a:ext uri="{FF2B5EF4-FFF2-40B4-BE49-F238E27FC236}">
                <a16:creationId xmlns:a16="http://schemas.microsoft.com/office/drawing/2014/main" id="{1EDFB7FE-154F-40E8-8E49-AF79FF1638FB}"/>
              </a:ext>
            </a:extLst>
          </p:cNvPr>
          <p:cNvSpPr>
            <a:spLocks noChangeAspect="1"/>
          </p:cNvSpPr>
          <p:nvPr/>
        </p:nvSpPr>
        <p:spPr>
          <a:xfrm>
            <a:off x="7466182" y="2383260"/>
            <a:ext cx="1007705" cy="1005840"/>
          </a:xfrm>
          <a:prstGeom prst="ellipse">
            <a:avLst/>
          </a:prstGeom>
          <a:solidFill>
            <a:schemeClr val="bg2"/>
          </a:solidFill>
          <a:ln w="25400">
            <a:solidFill>
              <a:srgbClr val="18AB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solidFill>
              </a:rPr>
              <a:t>With good data</a:t>
            </a:r>
          </a:p>
        </p:txBody>
      </p:sp>
      <p:pic>
        <p:nvPicPr>
          <p:cNvPr id="6" name="Picture House" descr="Two-story plastic building block house with landscaped yard.">
            <a:extLst>
              <a:ext uri="{FF2B5EF4-FFF2-40B4-BE49-F238E27FC236}">
                <a16:creationId xmlns:a16="http://schemas.microsoft.com/office/drawing/2014/main" id="{B1DCE47D-C4A6-41A5-A98D-1A77F53AD7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5308" y="2295406"/>
            <a:ext cx="1649128" cy="1181549"/>
          </a:xfrm>
          <a:prstGeom prst="rect">
            <a:avLst/>
          </a:prstGeom>
        </p:spPr>
      </p:pic>
      <p:cxnSp>
        <p:nvCxnSpPr>
          <p:cNvPr id="40" name="Straight Arrow Connector 39">
            <a:extLst>
              <a:ext uri="{FF2B5EF4-FFF2-40B4-BE49-F238E27FC236}">
                <a16:creationId xmlns:a16="http://schemas.microsoft.com/office/drawing/2014/main" id="{AE7BE125-C4E5-4AA9-9C6A-25026CFD7799}"/>
              </a:ext>
              <a:ext uri="{C183D7F6-B498-43B3-948B-1728B52AA6E4}">
                <adec:decorative xmlns:adec="http://schemas.microsoft.com/office/drawing/2017/decorative" val="1"/>
              </a:ext>
            </a:extLst>
          </p:cNvPr>
          <p:cNvCxnSpPr>
            <a:stCxn id="34" idx="3"/>
            <a:endCxn id="28" idx="2"/>
          </p:cNvCxnSpPr>
          <p:nvPr/>
        </p:nvCxnSpPr>
        <p:spPr>
          <a:xfrm flipV="1">
            <a:off x="6208801" y="4077751"/>
            <a:ext cx="1257381" cy="10029"/>
          </a:xfrm>
          <a:prstGeom prst="straightConnector1">
            <a:avLst/>
          </a:prstGeom>
          <a:ln w="44450">
            <a:solidFill>
              <a:srgbClr val="18AB4B"/>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BA041B12-215E-4F9E-8664-CCC287544108}"/>
              </a:ext>
            </a:extLst>
          </p:cNvPr>
          <p:cNvSpPr>
            <a:spLocks noChangeAspect="1"/>
          </p:cNvSpPr>
          <p:nvPr/>
        </p:nvSpPr>
        <p:spPr>
          <a:xfrm>
            <a:off x="7466182" y="3574831"/>
            <a:ext cx="1007705" cy="1005840"/>
          </a:xfrm>
          <a:prstGeom prst="ellipse">
            <a:avLst/>
          </a:prstGeom>
          <a:solidFill>
            <a:schemeClr val="bg2"/>
          </a:solidFill>
          <a:ln w="25400">
            <a:solidFill>
              <a:srgbClr val="18AB4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2"/>
                </a:solidFill>
              </a:rPr>
              <a:t>With limited data</a:t>
            </a:r>
          </a:p>
        </p:txBody>
      </p:sp>
      <p:pic>
        <p:nvPicPr>
          <p:cNvPr id="29" name="Picture simpleHouse" descr="Simplistic building block house.">
            <a:extLst>
              <a:ext uri="{FF2B5EF4-FFF2-40B4-BE49-F238E27FC236}">
                <a16:creationId xmlns:a16="http://schemas.microsoft.com/office/drawing/2014/main" id="{C3DD3BB6-1B0D-4C83-9CED-3B9A6CF1D7CE}"/>
              </a:ext>
            </a:extLst>
          </p:cNvPr>
          <p:cNvPicPr>
            <a:picLocks noChangeAspect="1"/>
          </p:cNvPicPr>
          <p:nvPr/>
        </p:nvPicPr>
        <p:blipFill>
          <a:blip r:embed="rId5"/>
          <a:stretch>
            <a:fillRect/>
          </a:stretch>
        </p:blipFill>
        <p:spPr>
          <a:xfrm>
            <a:off x="8893384" y="3593924"/>
            <a:ext cx="1072977" cy="967654"/>
          </a:xfrm>
          <a:prstGeom prst="rect">
            <a:avLst/>
          </a:prstGeom>
        </p:spPr>
      </p:pic>
      <p:cxnSp>
        <p:nvCxnSpPr>
          <p:cNvPr id="42" name="Connector: Elbow 41">
            <a:extLst>
              <a:ext uri="{FF2B5EF4-FFF2-40B4-BE49-F238E27FC236}">
                <a16:creationId xmlns:a16="http://schemas.microsoft.com/office/drawing/2014/main" id="{3C847588-8648-4CEF-A17F-2966EFF61F76}"/>
              </a:ext>
              <a:ext uri="{C183D7F6-B498-43B3-948B-1728B52AA6E4}">
                <adec:decorative xmlns:adec="http://schemas.microsoft.com/office/drawing/2017/decorative" val="1"/>
              </a:ext>
            </a:extLst>
          </p:cNvPr>
          <p:cNvCxnSpPr>
            <a:stCxn id="34" idx="3"/>
            <a:endCxn id="20" idx="2"/>
          </p:cNvCxnSpPr>
          <p:nvPr/>
        </p:nvCxnSpPr>
        <p:spPr>
          <a:xfrm>
            <a:off x="6208801" y="4087780"/>
            <a:ext cx="1257381" cy="1153452"/>
          </a:xfrm>
          <a:prstGeom prst="bentConnector3">
            <a:avLst/>
          </a:prstGeom>
          <a:ln w="44450">
            <a:solidFill>
              <a:srgbClr val="18AB4B"/>
            </a:solidFill>
            <a:tailEnd type="arrow" w="lg"/>
          </a:ln>
          <a:effectLst>
            <a:outerShdw blurRad="63500" dist="53881" dir="2700016" rotWithShape="0">
              <a:srgbClr val="232F3E">
                <a:alpha val="25000"/>
              </a:srgbClr>
            </a:outerShdw>
          </a:effectLst>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B6913B6C-6221-452A-B618-1E2E96C552E8}"/>
              </a:ext>
            </a:extLst>
          </p:cNvPr>
          <p:cNvSpPr>
            <a:spLocks noChangeAspect="1"/>
          </p:cNvSpPr>
          <p:nvPr/>
        </p:nvSpPr>
        <p:spPr>
          <a:xfrm>
            <a:off x="7466182" y="4738312"/>
            <a:ext cx="1007705" cy="1005840"/>
          </a:xfrm>
          <a:prstGeom prst="ellipse">
            <a:avLst/>
          </a:prstGeom>
          <a:solidFill>
            <a:schemeClr val="bg2"/>
          </a:solidFill>
          <a:ln w="25400">
            <a:solidFill>
              <a:srgbClr val="18AB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solidFill>
              </a:rPr>
              <a:t>With bad data</a:t>
            </a:r>
          </a:p>
        </p:txBody>
      </p:sp>
      <p:pic>
        <p:nvPicPr>
          <p:cNvPr id="8" name="Picture PinkChicken" descr="Chicken made of building blocks.">
            <a:extLst>
              <a:ext uri="{FF2B5EF4-FFF2-40B4-BE49-F238E27FC236}">
                <a16:creationId xmlns:a16="http://schemas.microsoft.com/office/drawing/2014/main" id="{BA99B504-74E1-44C6-BF71-5C172EDAE9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56941" y="4566099"/>
            <a:ext cx="1345863" cy="1350267"/>
          </a:xfrm>
          <a:prstGeom prst="rect">
            <a:avLst/>
          </a:prstGeom>
        </p:spPr>
      </p:pic>
    </p:spTree>
    <p:custDataLst>
      <p:tags r:id="rId1"/>
    </p:custDataLst>
    <p:extLst>
      <p:ext uri="{BB962C8B-B14F-4D97-AF65-F5344CB8AC3E}">
        <p14:creationId xmlns:p14="http://schemas.microsoft.com/office/powerpoint/2010/main" val="16547952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796991-2AF5-427B-9870-57D6C760C035}"/>
              </a:ext>
            </a:extLst>
          </p:cNvPr>
          <p:cNvSpPr>
            <a:spLocks noGrp="1"/>
          </p:cNvSpPr>
          <p:nvPr>
            <p:ph type="sldNum" sz="quarter" idx="20"/>
          </p:nvPr>
        </p:nvSpPr>
        <p:spPr/>
        <p:txBody>
          <a:bodyPr/>
          <a:lstStyle/>
          <a:p>
            <a:fld id="{930176A1-BCF0-4712-97A6-6B495F55390B}" type="slidenum">
              <a:rPr lang="en-US" smtClean="0"/>
              <a:pPr/>
              <a:t>52</a:t>
            </a:fld>
            <a:endParaRPr lang="en-US" dirty="0"/>
          </a:p>
        </p:txBody>
      </p:sp>
      <p:sp>
        <p:nvSpPr>
          <p:cNvPr id="6" name="Title 5">
            <a:extLst>
              <a:ext uri="{FF2B5EF4-FFF2-40B4-BE49-F238E27FC236}">
                <a16:creationId xmlns:a16="http://schemas.microsoft.com/office/drawing/2014/main" id="{11CD455F-1337-42D0-8E3E-1B8F99C4AB12}"/>
              </a:ext>
            </a:extLst>
          </p:cNvPr>
          <p:cNvSpPr>
            <a:spLocks noGrp="1"/>
          </p:cNvSpPr>
          <p:nvPr>
            <p:ph type="title"/>
          </p:nvPr>
        </p:nvSpPr>
        <p:spPr/>
        <p:txBody>
          <a:bodyPr>
            <a:normAutofit/>
          </a:bodyPr>
          <a:lstStyle/>
          <a:p>
            <a:r>
              <a:rPr lang="en-US" dirty="0"/>
              <a:t>Shortcomings of this approach for analytics</a:t>
            </a:r>
          </a:p>
        </p:txBody>
      </p:sp>
      <p:pic>
        <p:nvPicPr>
          <p:cNvPr id="8" name="Picture 7">
            <a:extLst>
              <a:ext uri="{FF2B5EF4-FFF2-40B4-BE49-F238E27FC236}">
                <a16:creationId xmlns:a16="http://schemas.microsoft.com/office/drawing/2014/main" id="{31851150-27AF-419F-87A4-50814D273CD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6315" y="1856691"/>
            <a:ext cx="990355" cy="990355"/>
          </a:xfrm>
          <a:prstGeom prst="rect">
            <a:avLst/>
          </a:prstGeom>
        </p:spPr>
      </p:pic>
      <p:cxnSp>
        <p:nvCxnSpPr>
          <p:cNvPr id="17" name="Straight Arrow Connector 16">
            <a:extLst>
              <a:ext uri="{FF2B5EF4-FFF2-40B4-BE49-F238E27FC236}">
                <a16:creationId xmlns:a16="http://schemas.microsoft.com/office/drawing/2014/main" id="{BB5DEE6D-4ED4-41B6-A44F-4A6A268954A5}"/>
              </a:ext>
              <a:ext uri="{C183D7F6-B498-43B3-948B-1728B52AA6E4}">
                <adec:decorative xmlns:adec="http://schemas.microsoft.com/office/drawing/2017/decorative" val="1"/>
              </a:ext>
            </a:extLst>
          </p:cNvPr>
          <p:cNvCxnSpPr>
            <a:cxnSpLocks/>
            <a:stCxn id="49" idx="3"/>
          </p:cNvCxnSpPr>
          <p:nvPr/>
        </p:nvCxnSpPr>
        <p:spPr>
          <a:xfrm>
            <a:off x="7452302" y="3606272"/>
            <a:ext cx="1412210" cy="0"/>
          </a:xfrm>
          <a:prstGeom prst="straightConnector1">
            <a:avLst/>
          </a:prstGeom>
          <a:ln w="44450">
            <a:solidFill>
              <a:schemeClr val="hlink"/>
            </a:solidFill>
            <a:headEnd type="arrow" w="lg"/>
            <a:tailEnd type="arrow" w="lg"/>
          </a:ln>
          <a:effectLst>
            <a:outerShdw blurRad="63500" dist="53881" dir="2700016" rotWithShape="0">
              <a:srgbClr val="232F3E">
                <a:alpha val="25000"/>
              </a:srgbClr>
            </a:outerShdw>
          </a:effectLst>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BC57036B-DBDC-4501-93F2-5B965E6540FD}"/>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4863" y="3075135"/>
            <a:ext cx="1053258" cy="1053258"/>
          </a:xfrm>
          <a:prstGeom prst="rect">
            <a:avLst/>
          </a:prstGeom>
        </p:spPr>
      </p:pic>
      <p:pic>
        <p:nvPicPr>
          <p:cNvPr id="38" name="Picture 37">
            <a:extLst>
              <a:ext uri="{FF2B5EF4-FFF2-40B4-BE49-F238E27FC236}">
                <a16:creationId xmlns:a16="http://schemas.microsoft.com/office/drawing/2014/main" id="{6203F693-38A4-414F-BF77-6F158EA159E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4863" y="4183506"/>
            <a:ext cx="1053258" cy="1053258"/>
          </a:xfrm>
          <a:prstGeom prst="rect">
            <a:avLst/>
          </a:prstGeom>
        </p:spPr>
      </p:pic>
      <p:pic>
        <p:nvPicPr>
          <p:cNvPr id="43" name="Picture Developer">
            <a:extLst>
              <a:ext uri="{FF2B5EF4-FFF2-40B4-BE49-F238E27FC236}">
                <a16:creationId xmlns:a16="http://schemas.microsoft.com/office/drawing/2014/main" id="{EC09C151-EE21-40E5-B005-BBF08E4E32C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965" y="2892211"/>
            <a:ext cx="954417" cy="954417"/>
          </a:xfrm>
          <a:prstGeom prst="rect">
            <a:avLst/>
          </a:prstGeom>
        </p:spPr>
      </p:pic>
      <p:sp>
        <p:nvSpPr>
          <p:cNvPr id="44" name="TextBox 43">
            <a:extLst>
              <a:ext uri="{FF2B5EF4-FFF2-40B4-BE49-F238E27FC236}">
                <a16:creationId xmlns:a16="http://schemas.microsoft.com/office/drawing/2014/main" id="{4023300A-AD58-4C89-82F2-B16E19EC6A59}"/>
              </a:ext>
            </a:extLst>
          </p:cNvPr>
          <p:cNvSpPr txBox="1"/>
          <p:nvPr/>
        </p:nvSpPr>
        <p:spPr>
          <a:xfrm>
            <a:off x="134118" y="3652571"/>
            <a:ext cx="1394111" cy="338554"/>
          </a:xfrm>
          <a:prstGeom prst="rect">
            <a:avLst/>
          </a:prstGeom>
          <a:noFill/>
        </p:spPr>
        <p:txBody>
          <a:bodyPr wrap="square" rtlCol="0">
            <a:spAutoFit/>
          </a:bodyPr>
          <a:lstStyle/>
          <a:p>
            <a:pPr algn="ctr"/>
            <a:r>
              <a:rPr lang="en-US" sz="1600" dirty="0">
                <a:solidFill>
                  <a:schemeClr val="tx2"/>
                </a:solidFill>
              </a:rPr>
              <a:t>User bett2</a:t>
            </a:r>
          </a:p>
        </p:txBody>
      </p:sp>
      <p:pic>
        <p:nvPicPr>
          <p:cNvPr id="46" name="Picture Developer">
            <a:extLst>
              <a:ext uri="{FF2B5EF4-FFF2-40B4-BE49-F238E27FC236}">
                <a16:creationId xmlns:a16="http://schemas.microsoft.com/office/drawing/2014/main" id="{EF6DF28A-95CF-4CEB-A15B-0ABEF0D02971}"/>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965" y="4000582"/>
            <a:ext cx="954417" cy="954417"/>
          </a:xfrm>
          <a:prstGeom prst="rect">
            <a:avLst/>
          </a:prstGeom>
        </p:spPr>
      </p:pic>
      <p:sp>
        <p:nvSpPr>
          <p:cNvPr id="47" name="TextBox 46">
            <a:extLst>
              <a:ext uri="{FF2B5EF4-FFF2-40B4-BE49-F238E27FC236}">
                <a16:creationId xmlns:a16="http://schemas.microsoft.com/office/drawing/2014/main" id="{F9BB4DCC-EF98-4046-8AE2-5A48E0213FD3}"/>
              </a:ext>
            </a:extLst>
          </p:cNvPr>
          <p:cNvSpPr txBox="1"/>
          <p:nvPr/>
        </p:nvSpPr>
        <p:spPr>
          <a:xfrm>
            <a:off x="134118" y="4733323"/>
            <a:ext cx="1394111" cy="338554"/>
          </a:xfrm>
          <a:prstGeom prst="rect">
            <a:avLst/>
          </a:prstGeom>
          <a:noFill/>
        </p:spPr>
        <p:txBody>
          <a:bodyPr wrap="square" rtlCol="0">
            <a:spAutoFit/>
          </a:bodyPr>
          <a:lstStyle/>
          <a:p>
            <a:pPr algn="ctr"/>
            <a:r>
              <a:rPr lang="en-US" sz="1600" dirty="0">
                <a:solidFill>
                  <a:schemeClr val="tx2"/>
                </a:solidFill>
              </a:rPr>
              <a:t>User ct244</a:t>
            </a:r>
          </a:p>
        </p:txBody>
      </p:sp>
      <p:pic>
        <p:nvPicPr>
          <p:cNvPr id="49" name="Picture 48">
            <a:extLst>
              <a:ext uri="{FF2B5EF4-FFF2-40B4-BE49-F238E27FC236}">
                <a16:creationId xmlns:a16="http://schemas.microsoft.com/office/drawing/2014/main" id="{2E97BE99-3C1F-4821-9A14-42EDADDA8C50}"/>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8243" y="2979242"/>
            <a:ext cx="1254059" cy="1254059"/>
          </a:xfrm>
          <a:prstGeom prst="rect">
            <a:avLst/>
          </a:prstGeom>
        </p:spPr>
      </p:pic>
      <p:graphicFrame>
        <p:nvGraphicFramePr>
          <p:cNvPr id="63" name="Table 62">
            <a:extLst>
              <a:ext uri="{FF2B5EF4-FFF2-40B4-BE49-F238E27FC236}">
                <a16:creationId xmlns:a16="http://schemas.microsoft.com/office/drawing/2014/main" id="{0832C31D-F18C-449A-994F-FC763433CF78}"/>
              </a:ext>
            </a:extLst>
          </p:cNvPr>
          <p:cNvGraphicFramePr>
            <a:graphicFrameLocks noGrp="1"/>
          </p:cNvGraphicFramePr>
          <p:nvPr/>
        </p:nvGraphicFramePr>
        <p:xfrm>
          <a:off x="5680502" y="4623195"/>
          <a:ext cx="2289541" cy="1112520"/>
        </p:xfrm>
        <a:graphic>
          <a:graphicData uri="http://schemas.openxmlformats.org/drawingml/2006/table">
            <a:tbl>
              <a:tblPr firstRow="1" bandRow="1">
                <a:tableStyleId>{5C22544A-7EE6-4342-B048-85BDC9FD1C3A}</a:tableStyleId>
              </a:tblPr>
              <a:tblGrid>
                <a:gridCol w="806256">
                  <a:extLst>
                    <a:ext uri="{9D8B030D-6E8A-4147-A177-3AD203B41FA5}">
                      <a16:colId xmlns:a16="http://schemas.microsoft.com/office/drawing/2014/main" val="1481916242"/>
                    </a:ext>
                  </a:extLst>
                </a:gridCol>
                <a:gridCol w="1483285">
                  <a:extLst>
                    <a:ext uri="{9D8B030D-6E8A-4147-A177-3AD203B41FA5}">
                      <a16:colId xmlns:a16="http://schemas.microsoft.com/office/drawing/2014/main" val="1678281410"/>
                    </a:ext>
                  </a:extLst>
                </a:gridCol>
              </a:tblGrid>
              <a:tr h="370840">
                <a:tc>
                  <a:txBody>
                    <a:bodyPr/>
                    <a:lstStyle/>
                    <a:p>
                      <a:pPr algn="ctr"/>
                      <a:r>
                        <a:rPr lang="en-US" sz="1600" dirty="0"/>
                        <a:t>Page</a:t>
                      </a:r>
                    </a:p>
                  </a:txBody>
                  <a:tcPr/>
                </a:tc>
                <a:tc>
                  <a:txBody>
                    <a:bodyPr/>
                    <a:lstStyle/>
                    <a:p>
                      <a:pPr algn="ctr"/>
                      <a:r>
                        <a:rPr lang="en-US" sz="1600" dirty="0"/>
                        <a:t>Daily Avg</a:t>
                      </a:r>
                    </a:p>
                  </a:txBody>
                  <a:tcPr/>
                </a:tc>
                <a:extLst>
                  <a:ext uri="{0D108BD9-81ED-4DB2-BD59-A6C34878D82A}">
                    <a16:rowId xmlns:a16="http://schemas.microsoft.com/office/drawing/2014/main" val="1139353995"/>
                  </a:ext>
                </a:extLst>
              </a:tr>
              <a:tr h="370840">
                <a:tc>
                  <a:txBody>
                    <a:bodyPr/>
                    <a:lstStyle/>
                    <a:p>
                      <a:pPr algn="ctr"/>
                      <a:r>
                        <a:rPr lang="en-US" sz="1600" dirty="0">
                          <a:solidFill>
                            <a:schemeClr val="tx2"/>
                          </a:solidFill>
                        </a:rPr>
                        <a:t>x</a:t>
                      </a:r>
                    </a:p>
                  </a:txBody>
                  <a:tcPr/>
                </a:tc>
                <a:tc>
                  <a:txBody>
                    <a:bodyPr/>
                    <a:lstStyle/>
                    <a:p>
                      <a:pPr algn="ctr"/>
                      <a:r>
                        <a:rPr lang="en-US" sz="1600" dirty="0">
                          <a:solidFill>
                            <a:schemeClr val="tx2"/>
                          </a:solidFill>
                        </a:rPr>
                        <a:t>300 seconds</a:t>
                      </a:r>
                    </a:p>
                  </a:txBody>
                  <a:tcPr/>
                </a:tc>
                <a:extLst>
                  <a:ext uri="{0D108BD9-81ED-4DB2-BD59-A6C34878D82A}">
                    <a16:rowId xmlns:a16="http://schemas.microsoft.com/office/drawing/2014/main" val="1787449780"/>
                  </a:ext>
                </a:extLst>
              </a:tr>
              <a:tr h="370840">
                <a:tc>
                  <a:txBody>
                    <a:bodyPr/>
                    <a:lstStyle/>
                    <a:p>
                      <a:pPr algn="ctr"/>
                      <a:r>
                        <a:rPr lang="en-US" sz="1600" dirty="0">
                          <a:solidFill>
                            <a:schemeClr val="tx2"/>
                          </a:solidFill>
                        </a:rPr>
                        <a:t>y</a:t>
                      </a:r>
                    </a:p>
                  </a:txBody>
                  <a:tcPr/>
                </a:tc>
                <a:tc>
                  <a:txBody>
                    <a:bodyPr/>
                    <a:lstStyle/>
                    <a:p>
                      <a:pPr algn="ctr"/>
                      <a:r>
                        <a:rPr lang="en-US" sz="1600" dirty="0">
                          <a:solidFill>
                            <a:schemeClr val="tx2"/>
                          </a:solidFill>
                        </a:rPr>
                        <a:t>960 seconds</a:t>
                      </a:r>
                    </a:p>
                  </a:txBody>
                  <a:tcPr/>
                </a:tc>
                <a:extLst>
                  <a:ext uri="{0D108BD9-81ED-4DB2-BD59-A6C34878D82A}">
                    <a16:rowId xmlns:a16="http://schemas.microsoft.com/office/drawing/2014/main" val="371838393"/>
                  </a:ext>
                </a:extLst>
              </a:tr>
            </a:tbl>
          </a:graphicData>
        </a:graphic>
      </p:graphicFrame>
      <p:sp>
        <p:nvSpPr>
          <p:cNvPr id="90" name="TextBox 89">
            <a:extLst>
              <a:ext uri="{FF2B5EF4-FFF2-40B4-BE49-F238E27FC236}">
                <a16:creationId xmlns:a16="http://schemas.microsoft.com/office/drawing/2014/main" id="{28896940-8B71-44E3-83CD-BB7B601B16F0}"/>
              </a:ext>
            </a:extLst>
          </p:cNvPr>
          <p:cNvSpPr txBox="1"/>
          <p:nvPr/>
        </p:nvSpPr>
        <p:spPr>
          <a:xfrm>
            <a:off x="1322409" y="1213461"/>
            <a:ext cx="2810381" cy="369332"/>
          </a:xfrm>
          <a:prstGeom prst="rect">
            <a:avLst/>
          </a:prstGeom>
          <a:solidFill>
            <a:schemeClr val="accent1"/>
          </a:solidFill>
        </p:spPr>
        <p:txBody>
          <a:bodyPr wrap="square" rtlCol="0">
            <a:spAutoFit/>
          </a:bodyPr>
          <a:lstStyle/>
          <a:p>
            <a:r>
              <a:rPr lang="en-US" dirty="0">
                <a:solidFill>
                  <a:schemeClr val="bg1"/>
                </a:solidFill>
              </a:rPr>
              <a:t>10/05/21 page stats</a:t>
            </a:r>
          </a:p>
        </p:txBody>
      </p:sp>
      <p:sp>
        <p:nvSpPr>
          <p:cNvPr id="100" name="TextBox 99">
            <a:extLst>
              <a:ext uri="{FF2B5EF4-FFF2-40B4-BE49-F238E27FC236}">
                <a16:creationId xmlns:a16="http://schemas.microsoft.com/office/drawing/2014/main" id="{F51FD4C8-4A3C-4DC9-BD74-56DC0C040E35}"/>
              </a:ext>
            </a:extLst>
          </p:cNvPr>
          <p:cNvSpPr txBox="1"/>
          <p:nvPr/>
        </p:nvSpPr>
        <p:spPr>
          <a:xfrm>
            <a:off x="5817625" y="4004380"/>
            <a:ext cx="2015295" cy="338554"/>
          </a:xfrm>
          <a:prstGeom prst="rect">
            <a:avLst/>
          </a:prstGeom>
          <a:noFill/>
        </p:spPr>
        <p:txBody>
          <a:bodyPr wrap="none" rtlCol="0">
            <a:spAutoFit/>
          </a:bodyPr>
          <a:lstStyle/>
          <a:p>
            <a:pPr algn="ctr"/>
            <a:r>
              <a:rPr lang="en-US" sz="1600" dirty="0">
                <a:solidFill>
                  <a:schemeClr val="tx2"/>
                </a:solidFill>
              </a:rPr>
              <a:t>Analytics data store</a:t>
            </a:r>
          </a:p>
        </p:txBody>
      </p:sp>
      <p:sp>
        <p:nvSpPr>
          <p:cNvPr id="33" name="Callout: relational">
            <a:extLst>
              <a:ext uri="{FF2B5EF4-FFF2-40B4-BE49-F238E27FC236}">
                <a16:creationId xmlns:a16="http://schemas.microsoft.com/office/drawing/2014/main" id="{749E3F5E-4A47-454F-A23C-126E91721FDA}"/>
              </a:ext>
              <a:ext uri="{C183D7F6-B498-43B3-948B-1728B52AA6E4}">
                <adec:decorative xmlns:adec="http://schemas.microsoft.com/office/drawing/2017/decorative" val="1"/>
              </a:ext>
            </a:extLst>
          </p:cNvPr>
          <p:cNvSpPr/>
          <p:nvPr/>
        </p:nvSpPr>
        <p:spPr>
          <a:xfrm>
            <a:off x="8337051" y="4574431"/>
            <a:ext cx="2786583" cy="584775"/>
          </a:xfrm>
          <a:prstGeom prst="borderCallout1">
            <a:avLst>
              <a:gd name="adj1" fmla="val 46378"/>
              <a:gd name="adj2" fmla="val -594"/>
              <a:gd name="adj3" fmla="val 46129"/>
              <a:gd name="adj4" fmla="val -13091"/>
            </a:avLst>
          </a:prstGeom>
          <a:solidFill>
            <a:schemeClr val="accent4"/>
          </a:solidFill>
          <a:ln w="44450">
            <a:solidFill>
              <a:schemeClr val="accent4"/>
            </a:solidFill>
            <a:headEnd type="none" w="med" len="med"/>
            <a:tailEnd type="non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wrap="square" lIns="45720" rIns="45720" rtlCol="0" anchor="ctr">
            <a:spAutoFit/>
          </a:bodyPr>
          <a:lstStyle/>
          <a:p>
            <a:pPr algn="ctr"/>
            <a:r>
              <a:rPr lang="en-US" sz="1600" dirty="0">
                <a:solidFill>
                  <a:schemeClr val="tx2"/>
                </a:solidFill>
              </a:rPr>
              <a:t>Loss of traceability to previous day's values</a:t>
            </a:r>
          </a:p>
        </p:txBody>
      </p:sp>
      <p:sp>
        <p:nvSpPr>
          <p:cNvPr id="34" name="TextBox 33">
            <a:extLst>
              <a:ext uri="{FF2B5EF4-FFF2-40B4-BE49-F238E27FC236}">
                <a16:creationId xmlns:a16="http://schemas.microsoft.com/office/drawing/2014/main" id="{8A844149-B2F6-4C7F-94E6-E84459165C27}"/>
              </a:ext>
            </a:extLst>
          </p:cNvPr>
          <p:cNvSpPr txBox="1"/>
          <p:nvPr/>
        </p:nvSpPr>
        <p:spPr>
          <a:xfrm>
            <a:off x="6171012" y="2135943"/>
            <a:ext cx="5058506" cy="923330"/>
          </a:xfrm>
          <a:prstGeom prst="rect">
            <a:avLst/>
          </a:prstGeom>
          <a:noFill/>
        </p:spPr>
        <p:txBody>
          <a:bodyPr wrap="square" rtlCol="0">
            <a:spAutoFit/>
          </a:bodyPr>
          <a:lstStyle/>
          <a:p>
            <a:r>
              <a:rPr lang="en-US" dirty="0">
                <a:solidFill>
                  <a:schemeClr val="tx2"/>
                </a:solidFill>
              </a:rPr>
              <a:t>Is day of week or time of day important?</a:t>
            </a:r>
          </a:p>
          <a:p>
            <a:r>
              <a:rPr lang="en-US" dirty="0">
                <a:solidFill>
                  <a:schemeClr val="tx2"/>
                </a:solidFill>
              </a:rPr>
              <a:t>Which users are daily visitors?</a:t>
            </a:r>
          </a:p>
          <a:p>
            <a:r>
              <a:rPr lang="en-US" dirty="0">
                <a:solidFill>
                  <a:schemeClr val="tx2"/>
                </a:solidFill>
              </a:rPr>
              <a:t>How many different users does this represent?</a:t>
            </a:r>
          </a:p>
        </p:txBody>
      </p:sp>
      <p:sp>
        <p:nvSpPr>
          <p:cNvPr id="35" name="Callout: relational">
            <a:extLst>
              <a:ext uri="{FF2B5EF4-FFF2-40B4-BE49-F238E27FC236}">
                <a16:creationId xmlns:a16="http://schemas.microsoft.com/office/drawing/2014/main" id="{D87B617F-7A35-4DBA-B2BB-F2607EADFB10}"/>
              </a:ext>
              <a:ext uri="{C183D7F6-B498-43B3-948B-1728B52AA6E4}">
                <adec:decorative xmlns:adec="http://schemas.microsoft.com/office/drawing/2017/decorative" val="1"/>
              </a:ext>
            </a:extLst>
          </p:cNvPr>
          <p:cNvSpPr/>
          <p:nvPr/>
        </p:nvSpPr>
        <p:spPr>
          <a:xfrm>
            <a:off x="6249080" y="1458205"/>
            <a:ext cx="4519611" cy="338554"/>
          </a:xfrm>
          <a:prstGeom prst="borderCallout1">
            <a:avLst>
              <a:gd name="adj1" fmla="val 102187"/>
              <a:gd name="adj2" fmla="val 50219"/>
              <a:gd name="adj3" fmla="val 133285"/>
              <a:gd name="adj4" fmla="val 50530"/>
            </a:avLst>
          </a:prstGeom>
          <a:solidFill>
            <a:schemeClr val="accent4"/>
          </a:solidFill>
          <a:ln w="44450">
            <a:solidFill>
              <a:schemeClr val="accent4"/>
            </a:solidFill>
            <a:headEnd type="none" w="med" len="med"/>
            <a:tailEnd type="non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wrap="square" lIns="45720" rIns="45720" rtlCol="0" anchor="ctr">
            <a:spAutoFit/>
          </a:bodyPr>
          <a:lstStyle/>
          <a:p>
            <a:pPr algn="ctr"/>
            <a:r>
              <a:rPr lang="en-US" sz="1600" dirty="0">
                <a:solidFill>
                  <a:schemeClr val="tx2"/>
                </a:solidFill>
              </a:rPr>
              <a:t>Hard-to-derive additional insights</a:t>
            </a:r>
          </a:p>
        </p:txBody>
      </p:sp>
      <p:sp>
        <p:nvSpPr>
          <p:cNvPr id="42" name="Callout: relational">
            <a:extLst>
              <a:ext uri="{FF2B5EF4-FFF2-40B4-BE49-F238E27FC236}">
                <a16:creationId xmlns:a16="http://schemas.microsoft.com/office/drawing/2014/main" id="{F43DFD0F-C23D-460F-9566-22D519F16AEF}"/>
              </a:ext>
              <a:ext uri="{C183D7F6-B498-43B3-948B-1728B52AA6E4}">
                <adec:decorative xmlns:adec="http://schemas.microsoft.com/office/drawing/2017/decorative" val="1"/>
              </a:ext>
            </a:extLst>
          </p:cNvPr>
          <p:cNvSpPr/>
          <p:nvPr/>
        </p:nvSpPr>
        <p:spPr>
          <a:xfrm>
            <a:off x="7535324" y="5948976"/>
            <a:ext cx="3639706" cy="338554"/>
          </a:xfrm>
          <a:prstGeom prst="borderCallout1">
            <a:avLst>
              <a:gd name="adj1" fmla="val -4890"/>
              <a:gd name="adj2" fmla="val 13456"/>
              <a:gd name="adj3" fmla="val -73570"/>
              <a:gd name="adj4" fmla="val 13367"/>
            </a:avLst>
          </a:prstGeom>
          <a:solidFill>
            <a:schemeClr val="accent4"/>
          </a:solidFill>
          <a:ln w="44450">
            <a:solidFill>
              <a:schemeClr val="accent4"/>
            </a:solidFill>
            <a:headEnd type="none" w="med" len="med"/>
            <a:tailEnd type="non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wrap="square" lIns="45720" rIns="45720" rtlCol="0" anchor="ctr">
            <a:spAutoFit/>
          </a:bodyPr>
          <a:lstStyle/>
          <a:p>
            <a:pPr algn="ctr"/>
            <a:r>
              <a:rPr lang="en-US" sz="1600" dirty="0">
                <a:solidFill>
                  <a:schemeClr val="tx2"/>
                </a:solidFill>
              </a:rPr>
              <a:t>Harder to find and debug errors</a:t>
            </a:r>
          </a:p>
        </p:txBody>
      </p:sp>
      <p:sp>
        <p:nvSpPr>
          <p:cNvPr id="51" name="TextBox 50">
            <a:extLst>
              <a:ext uri="{FF2B5EF4-FFF2-40B4-BE49-F238E27FC236}">
                <a16:creationId xmlns:a16="http://schemas.microsoft.com/office/drawing/2014/main" id="{9D614956-5D45-45A0-9E21-23C4DBE5F06E}"/>
              </a:ext>
            </a:extLst>
          </p:cNvPr>
          <p:cNvSpPr txBox="1"/>
          <p:nvPr/>
        </p:nvSpPr>
        <p:spPr>
          <a:xfrm>
            <a:off x="3406048" y="2689422"/>
            <a:ext cx="1370888" cy="338554"/>
          </a:xfrm>
          <a:prstGeom prst="rect">
            <a:avLst/>
          </a:prstGeom>
          <a:noFill/>
        </p:spPr>
        <p:txBody>
          <a:bodyPr wrap="none" rtlCol="0">
            <a:spAutoFit/>
          </a:bodyPr>
          <a:lstStyle/>
          <a:p>
            <a:pPr algn="ctr"/>
            <a:r>
              <a:rPr lang="en-US" sz="1600" dirty="0">
                <a:solidFill>
                  <a:schemeClr val="tx2"/>
                </a:solidFill>
              </a:rPr>
              <a:t>US app DB 1</a:t>
            </a:r>
          </a:p>
        </p:txBody>
      </p:sp>
      <p:sp>
        <p:nvSpPr>
          <p:cNvPr id="52" name="TextBox 51">
            <a:extLst>
              <a:ext uri="{FF2B5EF4-FFF2-40B4-BE49-F238E27FC236}">
                <a16:creationId xmlns:a16="http://schemas.microsoft.com/office/drawing/2014/main" id="{EF2D7D26-57B3-4837-9D31-1454AC8199E7}"/>
              </a:ext>
            </a:extLst>
          </p:cNvPr>
          <p:cNvSpPr txBox="1"/>
          <p:nvPr/>
        </p:nvSpPr>
        <p:spPr>
          <a:xfrm>
            <a:off x="3418872" y="3938590"/>
            <a:ext cx="1345240" cy="338554"/>
          </a:xfrm>
          <a:prstGeom prst="rect">
            <a:avLst/>
          </a:prstGeom>
          <a:noFill/>
        </p:spPr>
        <p:txBody>
          <a:bodyPr wrap="none" rtlCol="0">
            <a:spAutoFit/>
          </a:bodyPr>
          <a:lstStyle/>
          <a:p>
            <a:pPr algn="ctr"/>
            <a:r>
              <a:rPr lang="en-US" sz="1600" dirty="0">
                <a:solidFill>
                  <a:schemeClr val="tx2"/>
                </a:solidFill>
              </a:rPr>
              <a:t>EU app DB 2</a:t>
            </a:r>
          </a:p>
        </p:txBody>
      </p:sp>
      <p:sp>
        <p:nvSpPr>
          <p:cNvPr id="54" name="TextBox 53">
            <a:extLst>
              <a:ext uri="{FF2B5EF4-FFF2-40B4-BE49-F238E27FC236}">
                <a16:creationId xmlns:a16="http://schemas.microsoft.com/office/drawing/2014/main" id="{9D03AA0C-BB2C-4FA8-AB02-A8B479159FCB}"/>
              </a:ext>
            </a:extLst>
          </p:cNvPr>
          <p:cNvSpPr txBox="1"/>
          <p:nvPr/>
        </p:nvSpPr>
        <p:spPr>
          <a:xfrm>
            <a:off x="3421276" y="5106429"/>
            <a:ext cx="1340432" cy="338554"/>
          </a:xfrm>
          <a:prstGeom prst="rect">
            <a:avLst/>
          </a:prstGeom>
          <a:noFill/>
        </p:spPr>
        <p:txBody>
          <a:bodyPr wrap="none" rtlCol="0">
            <a:spAutoFit/>
          </a:bodyPr>
          <a:lstStyle/>
          <a:p>
            <a:pPr algn="ctr"/>
            <a:r>
              <a:rPr lang="en-US" sz="1600" dirty="0">
                <a:solidFill>
                  <a:schemeClr val="tx2"/>
                </a:solidFill>
              </a:rPr>
              <a:t>AP app DB 3</a:t>
            </a:r>
          </a:p>
        </p:txBody>
      </p:sp>
      <p:sp>
        <p:nvSpPr>
          <p:cNvPr id="58" name="TextBox 57">
            <a:extLst>
              <a:ext uri="{FF2B5EF4-FFF2-40B4-BE49-F238E27FC236}">
                <a16:creationId xmlns:a16="http://schemas.microsoft.com/office/drawing/2014/main" id="{179BC4A3-86C5-40C9-88C1-D7335BC76F0E}"/>
              </a:ext>
            </a:extLst>
          </p:cNvPr>
          <p:cNvSpPr txBox="1"/>
          <p:nvPr/>
        </p:nvSpPr>
        <p:spPr>
          <a:xfrm>
            <a:off x="1149711" y="3062663"/>
            <a:ext cx="2538017" cy="584775"/>
          </a:xfrm>
          <a:prstGeom prst="rect">
            <a:avLst/>
          </a:prstGeom>
          <a:noFill/>
        </p:spPr>
        <p:txBody>
          <a:bodyPr wrap="square" rtlCol="0">
            <a:spAutoFit/>
          </a:bodyPr>
          <a:lstStyle/>
          <a:p>
            <a:pPr algn="ctr"/>
            <a:r>
              <a:rPr lang="en-US" sz="1600" dirty="0">
                <a:solidFill>
                  <a:schemeClr val="tx2"/>
                </a:solidFill>
              </a:rPr>
              <a:t>5 minutes on page x, </a:t>
            </a:r>
            <a:br>
              <a:rPr lang="en-US" sz="1600" dirty="0">
                <a:solidFill>
                  <a:schemeClr val="tx2"/>
                </a:solidFill>
              </a:rPr>
            </a:br>
            <a:r>
              <a:rPr lang="en-US" sz="1600" dirty="0">
                <a:solidFill>
                  <a:schemeClr val="tx2"/>
                </a:solidFill>
              </a:rPr>
              <a:t>2 minutes on page y</a:t>
            </a:r>
          </a:p>
        </p:txBody>
      </p:sp>
      <p:sp>
        <p:nvSpPr>
          <p:cNvPr id="60" name="TextBox 59">
            <a:extLst>
              <a:ext uri="{FF2B5EF4-FFF2-40B4-BE49-F238E27FC236}">
                <a16:creationId xmlns:a16="http://schemas.microsoft.com/office/drawing/2014/main" id="{DB0005AD-FEE1-4AAA-AD36-BE4A020C8FC0}"/>
              </a:ext>
            </a:extLst>
          </p:cNvPr>
          <p:cNvSpPr txBox="1"/>
          <p:nvPr/>
        </p:nvSpPr>
        <p:spPr>
          <a:xfrm>
            <a:off x="1188091" y="4316086"/>
            <a:ext cx="2461256" cy="338554"/>
          </a:xfrm>
          <a:prstGeom prst="rect">
            <a:avLst/>
          </a:prstGeom>
          <a:noFill/>
        </p:spPr>
        <p:txBody>
          <a:bodyPr wrap="square" rtlCol="0">
            <a:spAutoFit/>
          </a:bodyPr>
          <a:lstStyle/>
          <a:p>
            <a:pPr algn="ctr"/>
            <a:r>
              <a:rPr lang="en-US" sz="1600" dirty="0">
                <a:solidFill>
                  <a:schemeClr val="tx2"/>
                </a:solidFill>
              </a:rPr>
              <a:t>3 minutes on page y</a:t>
            </a:r>
          </a:p>
        </p:txBody>
      </p:sp>
      <p:cxnSp>
        <p:nvCxnSpPr>
          <p:cNvPr id="61" name="Straight Arrow Connector 60">
            <a:extLst>
              <a:ext uri="{FF2B5EF4-FFF2-40B4-BE49-F238E27FC236}">
                <a16:creationId xmlns:a16="http://schemas.microsoft.com/office/drawing/2014/main" id="{54583A6E-07F0-4D01-B54B-4013FB43C812}"/>
              </a:ext>
              <a:ext uri="{C183D7F6-B498-43B3-948B-1728B52AA6E4}">
                <adec:decorative xmlns:adec="http://schemas.microsoft.com/office/drawing/2017/decorative" val="1"/>
              </a:ext>
            </a:extLst>
          </p:cNvPr>
          <p:cNvCxnSpPr>
            <a:cxnSpLocks/>
          </p:cNvCxnSpPr>
          <p:nvPr/>
        </p:nvCxnSpPr>
        <p:spPr>
          <a:xfrm>
            <a:off x="1486664" y="3671047"/>
            <a:ext cx="2081631" cy="0"/>
          </a:xfrm>
          <a:prstGeom prst="straightConnector1">
            <a:avLst/>
          </a:prstGeom>
          <a:ln w="44450">
            <a:solidFill>
              <a:schemeClr val="hlink"/>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51474E4-26D2-422B-B191-79B9CAE2A853}"/>
              </a:ext>
              <a:ext uri="{C183D7F6-B498-43B3-948B-1728B52AA6E4}">
                <adec:decorative xmlns:adec="http://schemas.microsoft.com/office/drawing/2017/decorative" val="1"/>
              </a:ext>
            </a:extLst>
          </p:cNvPr>
          <p:cNvCxnSpPr>
            <a:cxnSpLocks/>
          </p:cNvCxnSpPr>
          <p:nvPr/>
        </p:nvCxnSpPr>
        <p:spPr>
          <a:xfrm>
            <a:off x="1486664" y="4779418"/>
            <a:ext cx="2081631" cy="0"/>
          </a:xfrm>
          <a:prstGeom prst="straightConnector1">
            <a:avLst/>
          </a:prstGeom>
          <a:ln w="44450">
            <a:solidFill>
              <a:schemeClr val="hlink"/>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pic>
        <p:nvPicPr>
          <p:cNvPr id="64" name="Picture 63">
            <a:extLst>
              <a:ext uri="{FF2B5EF4-FFF2-40B4-BE49-F238E27FC236}">
                <a16:creationId xmlns:a16="http://schemas.microsoft.com/office/drawing/2014/main" id="{EAB88583-57E3-41DE-8538-A2FB0096D17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32920" y="5374589"/>
            <a:ext cx="392387" cy="359005"/>
          </a:xfrm>
          <a:prstGeom prst="rect">
            <a:avLst/>
          </a:prstGeom>
        </p:spPr>
      </p:pic>
      <p:pic>
        <p:nvPicPr>
          <p:cNvPr id="65" name="Picture 64">
            <a:extLst>
              <a:ext uri="{FF2B5EF4-FFF2-40B4-BE49-F238E27FC236}">
                <a16:creationId xmlns:a16="http://schemas.microsoft.com/office/drawing/2014/main" id="{3AA58CBF-70DF-423C-BDE6-D96EA6869B4D}"/>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4443" y="2700865"/>
            <a:ext cx="1828800" cy="1837946"/>
          </a:xfrm>
          <a:prstGeom prst="rect">
            <a:avLst/>
          </a:prstGeom>
        </p:spPr>
      </p:pic>
      <p:cxnSp>
        <p:nvCxnSpPr>
          <p:cNvPr id="69" name="Connector: Elbow 68">
            <a:extLst>
              <a:ext uri="{FF2B5EF4-FFF2-40B4-BE49-F238E27FC236}">
                <a16:creationId xmlns:a16="http://schemas.microsoft.com/office/drawing/2014/main" id="{5FB8D797-9008-49CA-9689-48081A96BDE8}"/>
              </a:ext>
              <a:ext uri="{C183D7F6-B498-43B3-948B-1728B52AA6E4}">
                <adec:decorative xmlns:adec="http://schemas.microsoft.com/office/drawing/2017/decorative" val="1"/>
              </a:ext>
            </a:extLst>
          </p:cNvPr>
          <p:cNvCxnSpPr>
            <a:cxnSpLocks/>
          </p:cNvCxnSpPr>
          <p:nvPr/>
        </p:nvCxnSpPr>
        <p:spPr>
          <a:xfrm>
            <a:off x="4498954" y="2338042"/>
            <a:ext cx="1699289" cy="1254403"/>
          </a:xfrm>
          <a:prstGeom prst="bentConnector3">
            <a:avLst>
              <a:gd name="adj1" fmla="val 34563"/>
            </a:avLst>
          </a:prstGeom>
          <a:ln w="44450">
            <a:solidFill>
              <a:schemeClr val="hlink"/>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D27F634E-136B-4819-ADFF-152360765842}"/>
              </a:ext>
              <a:ext uri="{C183D7F6-B498-43B3-948B-1728B52AA6E4}">
                <adec:decorative xmlns:adec="http://schemas.microsoft.com/office/drawing/2017/decorative" val="1"/>
              </a:ext>
            </a:extLst>
          </p:cNvPr>
          <p:cNvCxnSpPr>
            <a:cxnSpLocks/>
          </p:cNvCxnSpPr>
          <p:nvPr/>
        </p:nvCxnSpPr>
        <p:spPr>
          <a:xfrm>
            <a:off x="4530405" y="3601764"/>
            <a:ext cx="1667838" cy="0"/>
          </a:xfrm>
          <a:prstGeom prst="straightConnector1">
            <a:avLst/>
          </a:prstGeom>
          <a:ln w="44450">
            <a:solidFill>
              <a:schemeClr val="hlink"/>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7DC47699-DE9E-4A2C-AB17-BFF18942E2E2}"/>
              </a:ext>
              <a:ext uri="{C183D7F6-B498-43B3-948B-1728B52AA6E4}">
                <adec:decorative xmlns:adec="http://schemas.microsoft.com/office/drawing/2017/decorative" val="1"/>
              </a:ext>
            </a:extLst>
          </p:cNvPr>
          <p:cNvCxnSpPr>
            <a:cxnSpLocks/>
          </p:cNvCxnSpPr>
          <p:nvPr/>
        </p:nvCxnSpPr>
        <p:spPr>
          <a:xfrm flipV="1">
            <a:off x="4530405" y="3606272"/>
            <a:ext cx="1667838" cy="1103863"/>
          </a:xfrm>
          <a:prstGeom prst="bentConnector3">
            <a:avLst>
              <a:gd name="adj1" fmla="val 33234"/>
            </a:avLst>
          </a:prstGeom>
          <a:ln w="44450">
            <a:solidFill>
              <a:schemeClr val="hlink"/>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27969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CCD85-AC84-447C-9177-1016F51FEFBD}"/>
              </a:ext>
            </a:extLst>
          </p:cNvPr>
          <p:cNvSpPr>
            <a:spLocks noGrp="1"/>
          </p:cNvSpPr>
          <p:nvPr>
            <p:ph type="title"/>
          </p:nvPr>
        </p:nvSpPr>
        <p:spPr/>
        <p:txBody>
          <a:bodyPr/>
          <a:lstStyle/>
          <a:p>
            <a:r>
              <a:rPr lang="en-US" dirty="0"/>
              <a:t>The five Vs of data – volume, velocity, variety, veracity, and value</a:t>
            </a:r>
          </a:p>
        </p:txBody>
      </p:sp>
      <p:sp>
        <p:nvSpPr>
          <p:cNvPr id="3" name="Subtitle 2">
            <a:extLst>
              <a:ext uri="{FF2B5EF4-FFF2-40B4-BE49-F238E27FC236}">
                <a16:creationId xmlns:a16="http://schemas.microsoft.com/office/drawing/2014/main" id="{4924415A-54DC-4920-B725-196A5837AF6D}"/>
              </a:ext>
            </a:extLst>
          </p:cNvPr>
          <p:cNvSpPr>
            <a:spLocks noGrp="1"/>
          </p:cNvSpPr>
          <p:nvPr>
            <p:ph type="subTitle" idx="1"/>
          </p:nvPr>
        </p:nvSpPr>
        <p:spPr/>
        <p:txBody>
          <a:bodyPr/>
          <a:lstStyle/>
          <a:p>
            <a:r>
              <a:rPr lang="en-US" dirty="0"/>
              <a:t>The Elements of Data</a:t>
            </a:r>
          </a:p>
          <a:p>
            <a:endParaRPr lang="en-US" dirty="0"/>
          </a:p>
        </p:txBody>
      </p:sp>
    </p:spTree>
    <p:custDataLst>
      <p:tags r:id="rId1"/>
    </p:custDataLst>
    <p:extLst>
      <p:ext uri="{BB962C8B-B14F-4D97-AF65-F5344CB8AC3E}">
        <p14:creationId xmlns:p14="http://schemas.microsoft.com/office/powerpoint/2010/main" val="3595549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9DEA30E-1A57-4C79-BA19-81862B848EA4}"/>
              </a:ext>
            </a:extLst>
          </p:cNvPr>
          <p:cNvSpPr>
            <a:spLocks noGrp="1"/>
          </p:cNvSpPr>
          <p:nvPr>
            <p:ph type="sldNum" sz="quarter" idx="20"/>
          </p:nvPr>
        </p:nvSpPr>
        <p:spPr/>
        <p:txBody>
          <a:bodyPr/>
          <a:lstStyle/>
          <a:p>
            <a:fld id="{8FA771FB-DEE6-409D-B8EC-9AC05733ABD0}" type="slidenum">
              <a:rPr lang="en-US" smtClean="0"/>
              <a:t>7</a:t>
            </a:fld>
            <a:endParaRPr lang="en-US" dirty="0"/>
          </a:p>
        </p:txBody>
      </p:sp>
      <p:sp>
        <p:nvSpPr>
          <p:cNvPr id="2" name="Title 1">
            <a:extLst>
              <a:ext uri="{FF2B5EF4-FFF2-40B4-BE49-F238E27FC236}">
                <a16:creationId xmlns:a16="http://schemas.microsoft.com/office/drawing/2014/main" id="{D4AFBE8D-33C6-46B9-919C-E91D81AABB83}"/>
              </a:ext>
            </a:extLst>
          </p:cNvPr>
          <p:cNvSpPr>
            <a:spLocks noGrp="1"/>
          </p:cNvSpPr>
          <p:nvPr>
            <p:ph type="title"/>
          </p:nvPr>
        </p:nvSpPr>
        <p:spPr/>
        <p:txBody>
          <a:bodyPr>
            <a:normAutofit/>
          </a:bodyPr>
          <a:lstStyle/>
          <a:p>
            <a:r>
              <a:rPr lang="en-US" dirty="0"/>
              <a:t>Data characteristics that drive infrastructure decisions</a:t>
            </a:r>
          </a:p>
        </p:txBody>
      </p:sp>
      <p:pic>
        <p:nvPicPr>
          <p:cNvPr id="9" name="Content Placeholder 8">
            <a:extLst>
              <a:ext uri="{FF2B5EF4-FFF2-40B4-BE49-F238E27FC236}">
                <a16:creationId xmlns:a16="http://schemas.microsoft.com/office/drawing/2014/main" id="{53E10180-5E76-4681-98CE-B5BBE7D969FE}"/>
              </a:ext>
              <a:ext uri="{C183D7F6-B498-43B3-948B-1728B52AA6E4}">
                <adec:decorative xmlns:adec="http://schemas.microsoft.com/office/drawing/2017/decorative" val="1"/>
              </a:ext>
            </a:extLst>
          </p:cNvPr>
          <p:cNvPicPr>
            <a:picLocks noGrp="1" noChangeAspect="1"/>
          </p:cNvPicPr>
          <p:nvPr>
            <p:ph idx="9"/>
          </p:nvPr>
        </p:nvPicPr>
        <p:blipFill>
          <a:blip r:embed="rId4">
            <a:extLst>
              <a:ext uri="{28A0092B-C50C-407E-A947-70E740481C1C}">
                <a14:useLocalDpi xmlns:a14="http://schemas.microsoft.com/office/drawing/2010/main" val="0"/>
              </a:ext>
            </a:extLst>
          </a:blip>
          <a:stretch>
            <a:fillRect/>
          </a:stretch>
        </p:blipFill>
        <p:spPr>
          <a:xfrm>
            <a:off x="461749" y="1041400"/>
            <a:ext cx="1819701" cy="1828799"/>
          </a:xfrm>
        </p:spPr>
      </p:pic>
      <p:sp>
        <p:nvSpPr>
          <p:cNvPr id="24" name="Subtitle 23">
            <a:extLst>
              <a:ext uri="{FF2B5EF4-FFF2-40B4-BE49-F238E27FC236}">
                <a16:creationId xmlns:a16="http://schemas.microsoft.com/office/drawing/2014/main" id="{74E9647D-ADBB-4CE3-8A98-0F706499AA6E}"/>
              </a:ext>
            </a:extLst>
          </p:cNvPr>
          <p:cNvSpPr>
            <a:spLocks noGrp="1"/>
          </p:cNvSpPr>
          <p:nvPr>
            <p:ph type="subTitle" idx="5"/>
          </p:nvPr>
        </p:nvSpPr>
        <p:spPr>
          <a:solidFill>
            <a:srgbClr val="262262"/>
          </a:solidFill>
          <a:ln>
            <a:noFill/>
          </a:ln>
        </p:spPr>
        <p:style>
          <a:lnRef idx="2">
            <a:schemeClr val="accent5">
              <a:shade val="50000"/>
            </a:schemeClr>
          </a:lnRef>
          <a:fillRef idx="1">
            <a:schemeClr val="accent5"/>
          </a:fillRef>
          <a:effectRef idx="0">
            <a:schemeClr val="accent5"/>
          </a:effectRef>
          <a:fontRef idx="minor">
            <a:schemeClr val="lt1"/>
          </a:fontRef>
        </p:style>
        <p:txBody>
          <a:bodyPr tIns="0" bIns="0"/>
          <a:lstStyle/>
          <a:p>
            <a:r>
              <a:rPr lang="en-US" dirty="0"/>
              <a:t>Volume</a:t>
            </a:r>
          </a:p>
        </p:txBody>
      </p:sp>
      <p:sp>
        <p:nvSpPr>
          <p:cNvPr id="20" name="Text Placeholder 19">
            <a:extLst>
              <a:ext uri="{FF2B5EF4-FFF2-40B4-BE49-F238E27FC236}">
                <a16:creationId xmlns:a16="http://schemas.microsoft.com/office/drawing/2014/main" id="{83BF2B6F-25DB-40B1-9C7E-DA6091986270}"/>
              </a:ext>
            </a:extLst>
          </p:cNvPr>
          <p:cNvSpPr>
            <a:spLocks noGrp="1"/>
          </p:cNvSpPr>
          <p:nvPr>
            <p:ph type="body" idx="1"/>
          </p:nvPr>
        </p:nvSpPr>
        <p:spPr/>
        <p:txBody>
          <a:bodyPr/>
          <a:lstStyle/>
          <a:p>
            <a:r>
              <a:rPr lang="en-US" dirty="0"/>
              <a:t>How big is the dataset? How much new data is generated?</a:t>
            </a:r>
          </a:p>
        </p:txBody>
      </p:sp>
      <p:pic>
        <p:nvPicPr>
          <p:cNvPr id="4" name="Content Placeholder 3">
            <a:extLst>
              <a:ext uri="{FF2B5EF4-FFF2-40B4-BE49-F238E27FC236}">
                <a16:creationId xmlns:a16="http://schemas.microsoft.com/office/drawing/2014/main" id="{AE917280-887D-4D21-B9C8-C782A123E6F8}"/>
              </a:ext>
              <a:ext uri="{C183D7F6-B498-43B3-948B-1728B52AA6E4}">
                <adec:decorative xmlns:adec="http://schemas.microsoft.com/office/drawing/2017/decorative" val="1"/>
              </a:ext>
            </a:extLst>
          </p:cNvPr>
          <p:cNvPicPr>
            <a:picLocks noGrp="1" noChangeAspect="1"/>
          </p:cNvPicPr>
          <p:nvPr>
            <p:ph idx="10"/>
          </p:nvPr>
        </p:nvPicPr>
        <p:blipFill>
          <a:blip r:embed="rId5">
            <a:extLst>
              <a:ext uri="{28A0092B-C50C-407E-A947-70E740481C1C}">
                <a14:useLocalDpi xmlns:a14="http://schemas.microsoft.com/office/drawing/2010/main" val="0"/>
              </a:ext>
            </a:extLst>
          </a:blip>
          <a:stretch>
            <a:fillRect/>
          </a:stretch>
        </p:blipFill>
        <p:spPr>
          <a:xfrm>
            <a:off x="2858874" y="1041400"/>
            <a:ext cx="1819701" cy="1828800"/>
          </a:xfrm>
        </p:spPr>
      </p:pic>
      <p:sp>
        <p:nvSpPr>
          <p:cNvPr id="25" name="Subtitle 24">
            <a:extLst>
              <a:ext uri="{FF2B5EF4-FFF2-40B4-BE49-F238E27FC236}">
                <a16:creationId xmlns:a16="http://schemas.microsoft.com/office/drawing/2014/main" id="{8B787B3B-8EEC-4F6E-AF05-211B5140913D}"/>
              </a:ext>
            </a:extLst>
          </p:cNvPr>
          <p:cNvSpPr>
            <a:spLocks noGrp="1"/>
          </p:cNvSpPr>
          <p:nvPr>
            <p:ph type="subTitle" idx="6"/>
          </p:nvPr>
        </p:nvSpPr>
        <p:spPr>
          <a:solidFill>
            <a:srgbClr val="262262"/>
          </a:solidFill>
          <a:ln>
            <a:noFill/>
          </a:ln>
        </p:spPr>
        <p:style>
          <a:lnRef idx="2">
            <a:schemeClr val="accent5">
              <a:shade val="50000"/>
            </a:schemeClr>
          </a:lnRef>
          <a:fillRef idx="1">
            <a:schemeClr val="accent5"/>
          </a:fillRef>
          <a:effectRef idx="0">
            <a:schemeClr val="accent5"/>
          </a:effectRef>
          <a:fontRef idx="minor">
            <a:schemeClr val="lt1"/>
          </a:fontRef>
        </p:style>
        <p:txBody>
          <a:bodyPr tIns="0" bIns="0"/>
          <a:lstStyle/>
          <a:p>
            <a:r>
              <a:rPr lang="en-US" dirty="0"/>
              <a:t>Velocity</a:t>
            </a:r>
          </a:p>
        </p:txBody>
      </p:sp>
      <p:sp>
        <p:nvSpPr>
          <p:cNvPr id="34" name="Text Placeholder 33">
            <a:extLst>
              <a:ext uri="{FF2B5EF4-FFF2-40B4-BE49-F238E27FC236}">
                <a16:creationId xmlns:a16="http://schemas.microsoft.com/office/drawing/2014/main" id="{F448BAC1-6709-4313-8276-3655EE2CBC91}"/>
              </a:ext>
            </a:extLst>
          </p:cNvPr>
          <p:cNvSpPr>
            <a:spLocks noGrp="1"/>
          </p:cNvSpPr>
          <p:nvPr>
            <p:ph type="body" idx="2"/>
          </p:nvPr>
        </p:nvSpPr>
        <p:spPr/>
        <p:txBody>
          <a:bodyPr/>
          <a:lstStyle/>
          <a:p>
            <a:r>
              <a:rPr lang="en-US" dirty="0"/>
              <a:t>How frequently is new data generated and ingested?</a:t>
            </a:r>
          </a:p>
        </p:txBody>
      </p:sp>
      <p:pic>
        <p:nvPicPr>
          <p:cNvPr id="11" name="Content Placeholder 10">
            <a:extLst>
              <a:ext uri="{FF2B5EF4-FFF2-40B4-BE49-F238E27FC236}">
                <a16:creationId xmlns:a16="http://schemas.microsoft.com/office/drawing/2014/main" id="{45BAA96A-0957-43D9-986A-665A71CB460E}"/>
              </a:ext>
              <a:ext uri="{C183D7F6-B498-43B3-948B-1728B52AA6E4}">
                <adec:decorative xmlns:adec="http://schemas.microsoft.com/office/drawing/2017/decorative" val="1"/>
              </a:ext>
            </a:extLst>
          </p:cNvPr>
          <p:cNvPicPr>
            <a:picLocks noGrp="1" noChangeAspect="1"/>
          </p:cNvPicPr>
          <p:nvPr>
            <p:ph idx="11"/>
          </p:nvPr>
        </p:nvPicPr>
        <p:blipFill>
          <a:blip r:embed="rId6">
            <a:extLst>
              <a:ext uri="{28A0092B-C50C-407E-A947-70E740481C1C}">
                <a14:useLocalDpi xmlns:a14="http://schemas.microsoft.com/office/drawing/2010/main" val="0"/>
              </a:ext>
            </a:extLst>
          </a:blip>
          <a:stretch>
            <a:fillRect/>
          </a:stretch>
        </p:blipFill>
        <p:spPr/>
      </p:pic>
      <p:sp>
        <p:nvSpPr>
          <p:cNvPr id="26" name="Subtitle 25">
            <a:extLst>
              <a:ext uri="{FF2B5EF4-FFF2-40B4-BE49-F238E27FC236}">
                <a16:creationId xmlns:a16="http://schemas.microsoft.com/office/drawing/2014/main" id="{10F33657-1C8F-4A48-9974-5517D92A2280}"/>
              </a:ext>
            </a:extLst>
          </p:cNvPr>
          <p:cNvSpPr>
            <a:spLocks noGrp="1"/>
          </p:cNvSpPr>
          <p:nvPr>
            <p:ph type="subTitle" idx="7"/>
          </p:nvPr>
        </p:nvSpPr>
        <p:spPr>
          <a:solidFill>
            <a:srgbClr val="9E1F63"/>
          </a:solidFill>
          <a:ln>
            <a:noFill/>
          </a:ln>
        </p:spPr>
        <p:txBody>
          <a:bodyPr tIns="0" bIns="0"/>
          <a:lstStyle/>
          <a:p>
            <a:r>
              <a:rPr lang="en-US" dirty="0"/>
              <a:t>Variety</a:t>
            </a:r>
          </a:p>
        </p:txBody>
      </p:sp>
      <p:sp>
        <p:nvSpPr>
          <p:cNvPr id="35" name="Text Placeholder 34">
            <a:extLst>
              <a:ext uri="{FF2B5EF4-FFF2-40B4-BE49-F238E27FC236}">
                <a16:creationId xmlns:a16="http://schemas.microsoft.com/office/drawing/2014/main" id="{01B8DAB4-01D8-4409-B77E-826F08730810}"/>
              </a:ext>
            </a:extLst>
          </p:cNvPr>
          <p:cNvSpPr>
            <a:spLocks noGrp="1"/>
          </p:cNvSpPr>
          <p:nvPr>
            <p:ph type="body" idx="3"/>
          </p:nvPr>
        </p:nvSpPr>
        <p:spPr/>
        <p:txBody>
          <a:bodyPr/>
          <a:lstStyle/>
          <a:p>
            <a:r>
              <a:rPr lang="en-US" dirty="0"/>
              <a:t>What types and formats? How many different sources does the data come from?</a:t>
            </a:r>
          </a:p>
        </p:txBody>
      </p:sp>
      <p:pic>
        <p:nvPicPr>
          <p:cNvPr id="6" name="Content Placeholder 5">
            <a:extLst>
              <a:ext uri="{FF2B5EF4-FFF2-40B4-BE49-F238E27FC236}">
                <a16:creationId xmlns:a16="http://schemas.microsoft.com/office/drawing/2014/main" id="{A3E48F1D-ABCB-49B7-9E09-9689A3E54B93}"/>
              </a:ext>
              <a:ext uri="{C183D7F6-B498-43B3-948B-1728B52AA6E4}">
                <adec:decorative xmlns:adec="http://schemas.microsoft.com/office/drawing/2017/decorative" val="1"/>
              </a:ext>
            </a:extLst>
          </p:cNvPr>
          <p:cNvPicPr>
            <a:picLocks noGrp="1" noChangeAspect="1"/>
          </p:cNvPicPr>
          <p:nvPr>
            <p:ph idx="12"/>
          </p:nvPr>
        </p:nvPicPr>
        <p:blipFill>
          <a:blip r:embed="rId7">
            <a:extLst>
              <a:ext uri="{28A0092B-C50C-407E-A947-70E740481C1C}">
                <a14:useLocalDpi xmlns:a14="http://schemas.microsoft.com/office/drawing/2010/main" val="0"/>
              </a:ext>
            </a:extLst>
          </a:blip>
          <a:stretch>
            <a:fillRect/>
          </a:stretch>
        </p:blipFill>
        <p:spPr/>
      </p:pic>
      <p:sp>
        <p:nvSpPr>
          <p:cNvPr id="27" name="Subtitle 26">
            <a:extLst>
              <a:ext uri="{FF2B5EF4-FFF2-40B4-BE49-F238E27FC236}">
                <a16:creationId xmlns:a16="http://schemas.microsoft.com/office/drawing/2014/main" id="{3F90BA56-70E5-44B5-9631-BD8728611489}"/>
              </a:ext>
            </a:extLst>
          </p:cNvPr>
          <p:cNvSpPr>
            <a:spLocks noGrp="1"/>
          </p:cNvSpPr>
          <p:nvPr>
            <p:ph type="subTitle" idx="8"/>
          </p:nvPr>
        </p:nvSpPr>
        <p:spPr>
          <a:solidFill>
            <a:srgbClr val="9E1F63"/>
          </a:solidFill>
          <a:ln>
            <a:noFill/>
          </a:ln>
        </p:spPr>
        <p:txBody>
          <a:bodyPr tIns="0" bIns="0"/>
          <a:lstStyle/>
          <a:p>
            <a:r>
              <a:rPr lang="en-US" dirty="0"/>
              <a:t>Veracity</a:t>
            </a:r>
          </a:p>
        </p:txBody>
      </p:sp>
      <p:sp>
        <p:nvSpPr>
          <p:cNvPr id="36" name="Text Placeholder 35">
            <a:extLst>
              <a:ext uri="{FF2B5EF4-FFF2-40B4-BE49-F238E27FC236}">
                <a16:creationId xmlns:a16="http://schemas.microsoft.com/office/drawing/2014/main" id="{72D15B39-FE7E-4CE9-9E91-CB2A468CBA87}"/>
              </a:ext>
            </a:extLst>
          </p:cNvPr>
          <p:cNvSpPr>
            <a:spLocks noGrp="1"/>
          </p:cNvSpPr>
          <p:nvPr>
            <p:ph type="body" idx="4"/>
          </p:nvPr>
        </p:nvSpPr>
        <p:spPr/>
        <p:txBody>
          <a:bodyPr/>
          <a:lstStyle/>
          <a:p>
            <a:r>
              <a:rPr lang="en-US" dirty="0"/>
              <a:t>How accurate, precise, and trusted is the data?</a:t>
            </a:r>
          </a:p>
        </p:txBody>
      </p:sp>
      <p:pic>
        <p:nvPicPr>
          <p:cNvPr id="13" name="Content Placeholder 12">
            <a:extLst>
              <a:ext uri="{FF2B5EF4-FFF2-40B4-BE49-F238E27FC236}">
                <a16:creationId xmlns:a16="http://schemas.microsoft.com/office/drawing/2014/main" id="{4D789168-811C-4FAD-A608-815C9E7DE99D}"/>
              </a:ext>
              <a:ext uri="{C183D7F6-B498-43B3-948B-1728B52AA6E4}">
                <adec:decorative xmlns:adec="http://schemas.microsoft.com/office/drawing/2017/decorative" val="1"/>
              </a:ext>
            </a:extLst>
          </p:cNvPr>
          <p:cNvPicPr>
            <a:picLocks noGrp="1" noChangeAspect="1"/>
          </p:cNvPicPr>
          <p:nvPr>
            <p:ph idx="23"/>
          </p:nvPr>
        </p:nvPicPr>
        <p:blipFill>
          <a:blip r:embed="rId8">
            <a:extLst>
              <a:ext uri="{28A0092B-C50C-407E-A947-70E740481C1C}">
                <a14:useLocalDpi xmlns:a14="http://schemas.microsoft.com/office/drawing/2010/main" val="0"/>
              </a:ext>
            </a:extLst>
          </a:blip>
          <a:stretch>
            <a:fillRect/>
          </a:stretch>
        </p:blipFill>
        <p:spPr>
          <a:xfrm>
            <a:off x="9956587" y="1041400"/>
            <a:ext cx="1819701" cy="1828800"/>
          </a:xfrm>
        </p:spPr>
      </p:pic>
      <p:sp>
        <p:nvSpPr>
          <p:cNvPr id="43" name="Text Placeholder 42">
            <a:extLst>
              <a:ext uri="{FF2B5EF4-FFF2-40B4-BE49-F238E27FC236}">
                <a16:creationId xmlns:a16="http://schemas.microsoft.com/office/drawing/2014/main" id="{2C60E3C6-B864-4589-B0F3-0F01AF59C514}"/>
              </a:ext>
            </a:extLst>
          </p:cNvPr>
          <p:cNvSpPr>
            <a:spLocks noGrp="1"/>
          </p:cNvSpPr>
          <p:nvPr>
            <p:ph type="body" sz="quarter" idx="24"/>
          </p:nvPr>
        </p:nvSpPr>
        <p:spPr>
          <a:solidFill>
            <a:srgbClr val="18AB4B"/>
          </a:solidFill>
          <a:ln>
            <a:noFill/>
          </a:ln>
        </p:spPr>
        <p:txBody>
          <a:bodyPr tIns="0" bIns="0"/>
          <a:lstStyle/>
          <a:p>
            <a:pPr marL="0" indent="0">
              <a:buNone/>
            </a:pPr>
            <a:r>
              <a:rPr lang="en-US" dirty="0"/>
              <a:t>Value</a:t>
            </a:r>
          </a:p>
        </p:txBody>
      </p:sp>
      <p:sp>
        <p:nvSpPr>
          <p:cNvPr id="41" name="Text Placeholder 40">
            <a:extLst>
              <a:ext uri="{FF2B5EF4-FFF2-40B4-BE49-F238E27FC236}">
                <a16:creationId xmlns:a16="http://schemas.microsoft.com/office/drawing/2014/main" id="{B22DDA1A-4190-4EEA-9C14-761B1254300F}"/>
              </a:ext>
            </a:extLst>
          </p:cNvPr>
          <p:cNvSpPr>
            <a:spLocks noGrp="1"/>
          </p:cNvSpPr>
          <p:nvPr>
            <p:ph type="body" idx="22"/>
          </p:nvPr>
        </p:nvSpPr>
        <p:spPr/>
        <p:txBody>
          <a:bodyPr/>
          <a:lstStyle/>
          <a:p>
            <a:r>
              <a:rPr lang="en-US" dirty="0"/>
              <a:t>What insights can be pulled from the data?</a:t>
            </a:r>
          </a:p>
        </p:txBody>
      </p:sp>
    </p:spTree>
    <p:custDataLst>
      <p:tags r:id="rId1"/>
    </p:custDataLst>
    <p:extLst>
      <p:ext uri="{BB962C8B-B14F-4D97-AF65-F5344CB8AC3E}">
        <p14:creationId xmlns:p14="http://schemas.microsoft.com/office/powerpoint/2010/main" val="1638474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6F73DA-DE9B-4CB2-A769-D35D790659AF}"/>
              </a:ext>
            </a:extLst>
          </p:cNvPr>
          <p:cNvSpPr>
            <a:spLocks noGrp="1"/>
          </p:cNvSpPr>
          <p:nvPr>
            <p:ph type="sldNum" sz="quarter" idx="20"/>
          </p:nvPr>
        </p:nvSpPr>
        <p:spPr/>
        <p:txBody>
          <a:bodyPr/>
          <a:lstStyle/>
          <a:p>
            <a:fld id="{8FA771FB-DEE6-409D-B8EC-9AC05733ABD0}" type="slidenum">
              <a:rPr lang="en-US" smtClean="0"/>
              <a:t>8</a:t>
            </a:fld>
            <a:endParaRPr lang="en-US" dirty="0"/>
          </a:p>
        </p:txBody>
      </p:sp>
      <p:sp>
        <p:nvSpPr>
          <p:cNvPr id="10" name="Title 9">
            <a:extLst>
              <a:ext uri="{FF2B5EF4-FFF2-40B4-BE49-F238E27FC236}">
                <a16:creationId xmlns:a16="http://schemas.microsoft.com/office/drawing/2014/main" id="{C40078A3-14EE-4258-A931-478FF9ED8855}"/>
              </a:ext>
            </a:extLst>
          </p:cNvPr>
          <p:cNvSpPr>
            <a:spLocks noGrp="1"/>
          </p:cNvSpPr>
          <p:nvPr>
            <p:ph type="title"/>
          </p:nvPr>
        </p:nvSpPr>
        <p:spPr/>
        <p:txBody>
          <a:bodyPr/>
          <a:lstStyle/>
          <a:p>
            <a:r>
              <a:rPr lang="en-US" dirty="0"/>
              <a:t>Strategies that support getting the best value from data</a:t>
            </a:r>
          </a:p>
        </p:txBody>
      </p:sp>
      <p:sp>
        <p:nvSpPr>
          <p:cNvPr id="11" name="Text Placeholder 10">
            <a:extLst>
              <a:ext uri="{FF2B5EF4-FFF2-40B4-BE49-F238E27FC236}">
                <a16:creationId xmlns:a16="http://schemas.microsoft.com/office/drawing/2014/main" id="{FDC62D52-6C6F-469A-BDFC-C65AE1FF4168}"/>
              </a:ext>
            </a:extLst>
          </p:cNvPr>
          <p:cNvSpPr>
            <a:spLocks noGrp="1"/>
          </p:cNvSpPr>
          <p:nvPr>
            <p:ph type="body" idx="1"/>
          </p:nvPr>
        </p:nvSpPr>
        <p:spPr>
          <a:xfrm>
            <a:off x="365760" y="1143000"/>
            <a:ext cx="8768192" cy="5291750"/>
          </a:xfrm>
        </p:spPr>
        <p:txBody>
          <a:bodyPr anchor="ctr"/>
          <a:lstStyle/>
          <a:p>
            <a:pPr>
              <a:spcAft>
                <a:spcPts val="600"/>
              </a:spcAft>
            </a:pPr>
            <a:r>
              <a:rPr lang="en-US" sz="3200" dirty="0"/>
              <a:t>Confirm available data meets need. </a:t>
            </a:r>
          </a:p>
          <a:p>
            <a:pPr>
              <a:spcAft>
                <a:spcPts val="600"/>
              </a:spcAft>
            </a:pPr>
            <a:r>
              <a:rPr lang="en-US" sz="3200" dirty="0"/>
              <a:t>Evaluate feasibility of acquiring data.</a:t>
            </a:r>
          </a:p>
          <a:p>
            <a:pPr>
              <a:spcAft>
                <a:spcPts val="600"/>
              </a:spcAft>
            </a:pPr>
            <a:r>
              <a:rPr lang="en-US" sz="3200" dirty="0"/>
              <a:t>Match pipeline design to data.</a:t>
            </a:r>
          </a:p>
          <a:p>
            <a:pPr>
              <a:spcAft>
                <a:spcPts val="600"/>
              </a:spcAft>
            </a:pPr>
            <a:r>
              <a:rPr lang="en-US" sz="3200" dirty="0"/>
              <a:t>Balance throughput and cost. </a:t>
            </a:r>
          </a:p>
          <a:p>
            <a:pPr>
              <a:spcAft>
                <a:spcPts val="600"/>
              </a:spcAft>
            </a:pPr>
            <a:r>
              <a:rPr lang="en-US" sz="3200" dirty="0"/>
              <a:t>Let users focus on business. </a:t>
            </a:r>
          </a:p>
          <a:p>
            <a:pPr>
              <a:spcAft>
                <a:spcPts val="600"/>
              </a:spcAft>
            </a:pPr>
            <a:r>
              <a:rPr lang="en-US" sz="3200" dirty="0"/>
              <a:t>Catalog data and metadata. </a:t>
            </a:r>
          </a:p>
          <a:p>
            <a:pPr>
              <a:spcAft>
                <a:spcPts val="600"/>
              </a:spcAft>
            </a:pPr>
            <a:r>
              <a:rPr lang="en-US" sz="3200" dirty="0"/>
              <a:t>Implement governance.</a:t>
            </a:r>
            <a:endParaRPr lang="en-US" sz="3600" dirty="0"/>
          </a:p>
        </p:txBody>
      </p:sp>
      <p:pic>
        <p:nvPicPr>
          <p:cNvPr id="13" name="Content Placeholder 12">
            <a:extLst>
              <a:ext uri="{FF2B5EF4-FFF2-40B4-BE49-F238E27FC236}">
                <a16:creationId xmlns:a16="http://schemas.microsoft.com/office/drawing/2014/main" id="{C0C1FC6D-30C3-435D-B314-483AEF834D29}"/>
              </a:ext>
              <a:ext uri="{C183D7F6-B498-43B3-948B-1728B52AA6E4}">
                <adec:decorative xmlns:adec="http://schemas.microsoft.com/office/drawing/2017/decorative" val="1"/>
              </a:ext>
            </a:extLst>
          </p:cNvPr>
          <p:cNvPicPr>
            <a:picLocks noGrp="1" noChangeAspect="1"/>
          </p:cNvPicPr>
          <p:nvPr>
            <p:ph idx="9"/>
          </p:nvPr>
        </p:nvPicPr>
        <p:blipFill>
          <a:blip r:embed="rId4">
            <a:extLst>
              <a:ext uri="{28A0092B-C50C-407E-A947-70E740481C1C}">
                <a14:useLocalDpi xmlns:a14="http://schemas.microsoft.com/office/drawing/2010/main" val="0"/>
              </a:ext>
            </a:extLst>
          </a:blip>
          <a:stretch>
            <a:fillRect/>
          </a:stretch>
        </p:blipFill>
        <p:spPr>
          <a:xfrm>
            <a:off x="8994485" y="2495259"/>
            <a:ext cx="2540579" cy="2553282"/>
          </a:xfrm>
        </p:spPr>
      </p:pic>
    </p:spTree>
    <p:custDataLst>
      <p:tags r:id="rId1"/>
    </p:custDataLst>
    <p:extLst>
      <p:ext uri="{BB962C8B-B14F-4D97-AF65-F5344CB8AC3E}">
        <p14:creationId xmlns:p14="http://schemas.microsoft.com/office/powerpoint/2010/main" val="327075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CCD85-AC84-447C-9177-1016F51FEFBD}"/>
              </a:ext>
            </a:extLst>
          </p:cNvPr>
          <p:cNvSpPr>
            <a:spLocks noGrp="1"/>
          </p:cNvSpPr>
          <p:nvPr>
            <p:ph type="title"/>
          </p:nvPr>
        </p:nvSpPr>
        <p:spPr/>
        <p:txBody>
          <a:bodyPr/>
          <a:lstStyle/>
          <a:p>
            <a:r>
              <a:rPr lang="en-US" dirty="0"/>
              <a:t>Volume and velocity</a:t>
            </a:r>
          </a:p>
        </p:txBody>
      </p:sp>
      <p:sp>
        <p:nvSpPr>
          <p:cNvPr id="3" name="Subtitle 2">
            <a:extLst>
              <a:ext uri="{FF2B5EF4-FFF2-40B4-BE49-F238E27FC236}">
                <a16:creationId xmlns:a16="http://schemas.microsoft.com/office/drawing/2014/main" id="{4924415A-54DC-4920-B725-196A5837AF6D}"/>
              </a:ext>
            </a:extLst>
          </p:cNvPr>
          <p:cNvSpPr>
            <a:spLocks noGrp="1"/>
          </p:cNvSpPr>
          <p:nvPr>
            <p:ph type="subTitle" idx="1"/>
          </p:nvPr>
        </p:nvSpPr>
        <p:spPr/>
        <p:txBody>
          <a:bodyPr/>
          <a:lstStyle/>
          <a:p>
            <a:r>
              <a:rPr lang="en-US" dirty="0"/>
              <a:t>The Elements of Data</a:t>
            </a:r>
          </a:p>
        </p:txBody>
      </p:sp>
    </p:spTree>
    <p:custDataLst>
      <p:tags r:id="rId1"/>
    </p:custDataLst>
    <p:extLst>
      <p:ext uri="{BB962C8B-B14F-4D97-AF65-F5344CB8AC3E}">
        <p14:creationId xmlns:p14="http://schemas.microsoft.com/office/powerpoint/2010/main" val="16156914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THEME1" val="YTFq57uM"/>
  <p:tag name="ARTICULATE_SLIDE_COUNT" val="52"/>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heme1">
  <a:themeElements>
    <a:clrScheme name="AWS Light 01">
      <a:dk1>
        <a:sysClr val="windowText" lastClr="000000"/>
      </a:dk1>
      <a:lt1>
        <a:sysClr val="window" lastClr="FFFFFF"/>
      </a:lt1>
      <a:dk2>
        <a:srgbClr val="232F3E"/>
      </a:dk2>
      <a:lt2>
        <a:srgbClr val="F1F3F3"/>
      </a:lt2>
      <a:accent1>
        <a:srgbClr val="00464F"/>
      </a:accent1>
      <a:accent2>
        <a:srgbClr val="36C2B4"/>
      </a:accent2>
      <a:accent3>
        <a:srgbClr val="F1F3F3"/>
      </a:accent3>
      <a:accent4>
        <a:srgbClr val="ADE422"/>
      </a:accent4>
      <a:accent5>
        <a:srgbClr val="C9208A"/>
      </a:accent5>
      <a:accent6>
        <a:srgbClr val="504BAB"/>
      </a:accent6>
      <a:hlink>
        <a:srgbClr val="504BAB"/>
      </a:hlink>
      <a:folHlink>
        <a:srgbClr val="504BAB"/>
      </a:folHlink>
    </a:clrScheme>
    <a:fontScheme name="Custom 1">
      <a:majorFont>
        <a:latin typeface="Amazon Ember Heavy"/>
        <a:ea typeface=""/>
        <a:cs typeface=""/>
      </a:majorFont>
      <a:minorFont>
        <a:latin typeface="Amazon Ember"/>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Plum">
      <a:srgbClr val="262262"/>
    </a:custClr>
    <a:custClr name="Plum-Medium">
      <a:srgbClr val="504BAB"/>
    </a:custClr>
    <a:custClr name="Plum-Bright">
      <a:srgbClr val="7E93EE"/>
    </a:custClr>
    <a:custClr name="Berry">
      <a:srgbClr val="9E1F63"/>
    </a:custClr>
    <a:custClr name="Berry-Medium">
      <a:srgbClr val="C9208A"/>
    </a:custClr>
    <a:custClr name="Berry-Bright">
      <a:srgbClr val="FF99FF"/>
    </a:custClr>
    <a:custClr name="AWS Orange">
      <a:srgbClr val="FF6633"/>
    </a:custClr>
    <a:custClr name="Smile">
      <a:srgbClr val="FF9900"/>
    </a:custClr>
    <a:custClr name="AWS Yellow">
      <a:srgbClr val="F3E502"/>
    </a:custClr>
    <a:custClr name="Green Apple">
      <a:srgbClr val="18AB4B"/>
    </a:custClr>
    <a:custClr name="Green Apple-Medium">
      <a:srgbClr val="ADE422"/>
    </a:custClr>
    <a:custClr name="Green Apple-Bright">
      <a:srgbClr val="E4FDBF"/>
    </a:custClr>
    <a:custClr name="Aqua">
      <a:srgbClr val="00464F"/>
    </a:custClr>
    <a:custClr name="Aqua-Medium">
      <a:srgbClr val="36C2B4"/>
    </a:custClr>
    <a:custClr name="Aqua-Bright">
      <a:srgbClr val="A6E7CE"/>
    </a:custClr>
    <a:custClr name="Sea Blue">
      <a:srgbClr val="005276"/>
    </a:custClr>
    <a:custClr name="Sea Blue-Medium">
      <a:srgbClr val="008296"/>
    </a:custClr>
    <a:custClr name="Sea Blue-Bright">
      <a:srgbClr val="7CD1EA"/>
    </a:custClr>
    <a:custClr name="Squid Ink">
      <a:srgbClr val="232F3E"/>
    </a:custClr>
    <a:custClr name="Stone">
      <a:srgbClr val="D4DADA"/>
    </a:custClr>
    <a:custClr name="Paper">
      <a:srgbClr val="F1F3F3"/>
    </a:custClr>
  </a:custClrLst>
  <a:extLst>
    <a:ext uri="{05A4C25C-085E-4340-85A3-A5531E510DB2}">
      <thm15:themeFamily xmlns:thm15="http://schemas.microsoft.com/office/thememl/2012/main" name="Theme1" id="{4908E6E5-A4C2-4AB5-9049-EE6864B23C02}" vid="{1B655D32-5643-4FC6-9D60-2440A2ED83A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TC-2022-OneBrand</Template>
  <TotalTime>24577</TotalTime>
  <Words>9375</Words>
  <Application>Microsoft Office PowerPoint</Application>
  <PresentationFormat>Widescreen</PresentationFormat>
  <Paragraphs>839</Paragraphs>
  <Slides>52</Slides>
  <Notes>52</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Amazon Ember</vt:lpstr>
      <vt:lpstr>Amazon Ember Heavy</vt:lpstr>
      <vt:lpstr>Arial</vt:lpstr>
      <vt:lpstr>Calibri</vt:lpstr>
      <vt:lpstr>Lucida Console</vt:lpstr>
      <vt:lpstr>Theme1</vt:lpstr>
      <vt:lpstr>The Elements of Data</vt:lpstr>
      <vt:lpstr>Introduction</vt:lpstr>
      <vt:lpstr>Module objectives</vt:lpstr>
      <vt:lpstr>Module overview</vt:lpstr>
      <vt:lpstr>Common data pipeline questions</vt:lpstr>
      <vt:lpstr>The five Vs of data – volume, velocity, variety, veracity, and value</vt:lpstr>
      <vt:lpstr>Data characteristics that drive infrastructure decisions</vt:lpstr>
      <vt:lpstr>Strategies that support getting the best value from data</vt:lpstr>
      <vt:lpstr>Volume and velocity</vt:lpstr>
      <vt:lpstr>Scaling your pipeline for volume and velocity of data</vt:lpstr>
      <vt:lpstr>Ingestion decisions related to volume and velocity</vt:lpstr>
      <vt:lpstr>Storage decisions related to volume and velocity</vt:lpstr>
      <vt:lpstr>Processing decisions related to volume and velocity</vt:lpstr>
      <vt:lpstr>Analysis/visualization decisions related to volume and velocity</vt:lpstr>
      <vt:lpstr>Key takeaways: Volume and velocity</vt:lpstr>
      <vt:lpstr>Variety – data types</vt:lpstr>
      <vt:lpstr>Designing your pipeline to support data variety</vt:lpstr>
      <vt:lpstr>Data types</vt:lpstr>
      <vt:lpstr>80% or more of available data is unstructured</vt:lpstr>
      <vt:lpstr>Example use cases for data types</vt:lpstr>
      <vt:lpstr>Key takeaways: Variety – data types</vt:lpstr>
      <vt:lpstr>Variety – data sources</vt:lpstr>
      <vt:lpstr>Common data source types</vt:lpstr>
      <vt:lpstr>Pipeline considerations based on data source type</vt:lpstr>
      <vt:lpstr>Example use cases based on data sources</vt:lpstr>
      <vt:lpstr>The challenges of variety</vt:lpstr>
      <vt:lpstr>Key takeaways: Variety – data sources</vt:lpstr>
      <vt:lpstr>Veracity and value</vt:lpstr>
      <vt:lpstr>Value rests on veracity</vt:lpstr>
      <vt:lpstr>Veracity across the pipeline</vt:lpstr>
      <vt:lpstr>Examples of data issues that decrease veracity</vt:lpstr>
      <vt:lpstr>Key takeaways: Veracity and value</vt:lpstr>
      <vt:lpstr>Activities to improve veracity and value</vt:lpstr>
      <vt:lpstr>Evaluating the veracity of data</vt:lpstr>
      <vt:lpstr>Best practices for cleaning data</vt:lpstr>
      <vt:lpstr>Transformation example</vt:lpstr>
      <vt:lpstr>Saving aggregated data compared to saving raw data records</vt:lpstr>
      <vt:lpstr>Shortcomings of this approach for analytics</vt:lpstr>
      <vt:lpstr>Better approach for analytics: Immutable data</vt:lpstr>
      <vt:lpstr>Maintaining data integrity and consistency</vt:lpstr>
      <vt:lpstr>Key takeaways: Activities to improve veracity and value</vt:lpstr>
      <vt:lpstr>Activity: Planning Your Pipeline</vt:lpstr>
      <vt:lpstr>Module wrap-up</vt:lpstr>
      <vt:lpstr>Module summary</vt:lpstr>
      <vt:lpstr>Module knowledge check</vt:lpstr>
      <vt:lpstr>Sample exam question</vt:lpstr>
      <vt:lpstr>Sample exam question: Response choices</vt:lpstr>
      <vt:lpstr>Sample exam question: Answer</vt:lpstr>
      <vt:lpstr>Thank you</vt:lpstr>
      <vt:lpstr>Scaling your pipeline for volume and velocity of data</vt:lpstr>
      <vt:lpstr>Value rests on veracity</vt:lpstr>
      <vt:lpstr>Shortcomings of this approach for analytics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3 – The elements of data</dc:title>
  <dc:creator>Raymond, Patty</dc:creator>
  <cp:lastModifiedBy>Wang, Carrie</cp:lastModifiedBy>
  <cp:revision>403</cp:revision>
  <dcterms:created xsi:type="dcterms:W3CDTF">2022-03-02T20:30:12Z</dcterms:created>
  <dcterms:modified xsi:type="dcterms:W3CDTF">2022-10-28T16:17:18Z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7D82DB68-99AA-4541-A13A-83E4D12B4214</vt:lpwstr>
  </property>
  <property fmtid="{D5CDD505-2E9C-101B-9397-08002B2CF9AE}" pid="3" name="ArticulatePath">
    <vt:lpwstr>ADEv1_M03_ElementsOfDatas</vt:lpwstr>
  </property>
</Properties>
</file>